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7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7" r:id="rId1"/>
    <p:sldMasterId id="2147483748" r:id="rId2"/>
    <p:sldMasterId id="2147483755" r:id="rId3"/>
    <p:sldMasterId id="2147483682" r:id="rId4"/>
    <p:sldMasterId id="2147483777" r:id="rId5"/>
    <p:sldMasterId id="2147483769" r:id="rId6"/>
    <p:sldMasterId id="2147483692" r:id="rId7"/>
  </p:sldMasterIdLst>
  <p:notesMasterIdLst>
    <p:notesMasterId r:id="rId18"/>
  </p:notesMasterIdLst>
  <p:handoutMasterIdLst>
    <p:handoutMasterId r:id="rId19"/>
  </p:handoutMasterIdLst>
  <p:sldIdLst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4" r:id="rId17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2F"/>
    <a:srgbClr val="E6002E"/>
    <a:srgbClr val="000000"/>
    <a:srgbClr val="EE1F3C"/>
    <a:srgbClr val="7F7F7F"/>
    <a:srgbClr val="DB3943"/>
    <a:srgbClr val="EF1D3B"/>
    <a:srgbClr val="DB3842"/>
    <a:srgbClr val="414042"/>
    <a:srgbClr val="81C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4" autoAdjust="0"/>
    <p:restoredTop sz="94393" autoAdjust="0"/>
  </p:normalViewPr>
  <p:slideViewPr>
    <p:cSldViewPr>
      <p:cViewPr>
        <p:scale>
          <a:sx n="98" d="100"/>
          <a:sy n="98" d="100"/>
        </p:scale>
        <p:origin x="36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73A2117-7156-464B-A32B-D11C422FB4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84AC69-FC3C-E14B-9D9D-00936CAFF6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AE70C-D509-4E4B-9352-79C3D11520D1}" type="datetimeFigureOut">
              <a:rPr lang="de-DE" smtClean="0"/>
              <a:t>21.05.2019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FC5A2D-F8EA-2A48-B4F9-46DA29E7F7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313281-26CF-9F44-9054-4890139233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837A5-4E29-AD49-B1D8-E1C9E0E444D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81190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501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602DA-7CEE-4298-AF4B-1C87D65BAB06}" type="datetimeFigureOut">
              <a:rPr lang="de-CH" smtClean="0"/>
              <a:t>21.05.2019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24C57-7758-4EF8-8A0E-FE171C8C1817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43469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1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7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10" Type="http://schemas.openxmlformats.org/officeDocument/2006/relationships/image" Target="../media/image3.jpeg"/><Relationship Id="rId4" Type="http://schemas.openxmlformats.org/officeDocument/2006/relationships/tags" Target="../tags/tag23.xml"/><Relationship Id="rId9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 Titel-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F220F-AF24-8D49-BCE6-4B7754B66C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87200"/>
            <a:ext cx="7020000" cy="410369"/>
          </a:xfrm>
        </p:spPr>
        <p:txBody>
          <a:bodyPr anchor="b" anchorCtr="0"/>
          <a:lstStyle>
            <a:lvl1pPr>
              <a:defRPr>
                <a:solidFill>
                  <a:srgbClr val="E6002E"/>
                </a:solidFill>
              </a:defRPr>
            </a:lvl1pPr>
          </a:lstStyle>
          <a:p>
            <a:r>
              <a:rPr lang="de-DE" dirty="0"/>
              <a:t>Titel A (Arial 28pt., rot, max. 1 Zeile)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59C5DC-671B-6A4E-BD0B-CCB6129F84B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0000" y="1306722"/>
            <a:ext cx="7020000" cy="18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Moderator und Organisationseinheit (Arial Fett 14pt., max. 1 Zeile)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99D0CF73-16BC-EE47-A2F6-63380649FC8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0000" y="1576800"/>
            <a:ext cx="7020000" cy="18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Datum und Präsentationsort (Arial 12pt., max. 1 Zeile)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8592F44-7A11-4746-8BCA-D8016987E6B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0" y="1921500"/>
            <a:ext cx="9144000" cy="321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     Media Platzhalter: 25.4 (b) x 8.94 (h) cm </a:t>
            </a:r>
          </a:p>
        </p:txBody>
      </p:sp>
    </p:spTree>
    <p:extLst>
      <p:ext uri="{BB962C8B-B14F-4D97-AF65-F5344CB8AC3E}">
        <p14:creationId xmlns:p14="http://schemas.microsoft.com/office/powerpoint/2010/main" val="339214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: Inhalt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1FC3BBB-A060-D84D-A85B-A61AE52B9C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2190750"/>
            <a:ext cx="3727200" cy="261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Nr. 1: Arial 20/24pt.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Inhalt Nr. 2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B236500E-83E7-924C-AF0B-0F29C91C1A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8000" y="2190750"/>
            <a:ext cx="3727200" cy="261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Nr. 3: Arial 20/24pt.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Inhalt Nr. 4</a:t>
            </a:r>
          </a:p>
          <a:p>
            <a:pPr lvl="0"/>
            <a:endParaRPr lang="de-DE" dirty="0"/>
          </a:p>
        </p:txBody>
      </p:sp>
      <p:sp>
        <p:nvSpPr>
          <p:cNvPr id="9" name="Textplatzhalter 21">
            <a:extLst>
              <a:ext uri="{FF2B5EF4-FFF2-40B4-BE49-F238E27FC236}">
                <a16:creationId xmlns:a16="http://schemas.microsoft.com/office/drawing/2014/main" id="{16AC8D8E-CDF7-E043-997B-4F40A5E71F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Thema der Präsentation (</a:t>
            </a:r>
            <a:r>
              <a:rPr lang="de-DE" dirty="0" err="1"/>
              <a:t>gemäss</a:t>
            </a:r>
            <a:r>
              <a:rPr lang="de-DE" dirty="0"/>
              <a:t> Titelfolie: Arial 12pt., schwarz, max. 1 Zeile)</a:t>
            </a:r>
          </a:p>
        </p:txBody>
      </p:sp>
      <p:sp>
        <p:nvSpPr>
          <p:cNvPr id="10" name="Titelplatzhalter 14">
            <a:extLst>
              <a:ext uri="{FF2B5EF4-FFF2-40B4-BE49-F238E27FC236}">
                <a16:creationId xmlns:a16="http://schemas.microsoft.com/office/drawing/2014/main" id="{F49DC73E-0ADC-CB4B-B483-695B44661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1435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  <p:sp>
        <p:nvSpPr>
          <p:cNvPr id="7" name="Foliennummernplatzhalter 7">
            <a:extLst>
              <a:ext uri="{FF2B5EF4-FFF2-40B4-BE49-F238E27FC236}">
                <a16:creationId xmlns:a16="http://schemas.microsoft.com/office/drawing/2014/main" id="{291F5CB2-B1A0-3141-810A-EA3DABABC3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AB2C14-F465-F643-BD65-D6125390A9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295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a: Text-Folie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23164D8-30C4-CA40-B858-A93802E24B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216000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1: Arial Fett 16pt.</a:t>
            </a:r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B040411C-234A-814D-906D-923A34543F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2430000"/>
            <a:ext cx="3726000" cy="23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1: Arial 16/20pt.</a:t>
            </a:r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BA9C34C3-74C1-1046-BC15-F9C16906BA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78000" y="216000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2: Arial Fett 16pt.</a:t>
            </a:r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4D60A118-8FB6-A640-B56D-40FCAF7BFB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8000" y="2430000"/>
            <a:ext cx="3726000" cy="23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2: Arial 16/20pt.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AE95407-6558-2D43-AAF2-1E121E6601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9" name="Titelplatzhalter 14">
            <a:extLst>
              <a:ext uri="{FF2B5EF4-FFF2-40B4-BE49-F238E27FC236}">
                <a16:creationId xmlns:a16="http://schemas.microsoft.com/office/drawing/2014/main" id="{C22A8075-803F-A14F-902F-5526F2DDD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2679479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b: Text-Folie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AE95407-6558-2D43-AAF2-1E121E6601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9" name="Titelplatzhalter 14">
            <a:extLst>
              <a:ext uri="{FF2B5EF4-FFF2-40B4-BE49-F238E27FC236}">
                <a16:creationId xmlns:a16="http://schemas.microsoft.com/office/drawing/2014/main" id="{C22A8075-803F-A14F-902F-5526F2DDD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0000" y="2167200"/>
            <a:ext cx="3727200" cy="259080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8288" indent="-261938">
              <a:buFont typeface="Symbol" pitchFamily="2" charset="2"/>
              <a:buChar char="-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2"/>
            <a:r>
              <a:rPr lang="de-DE" dirty="0"/>
              <a:t>2. Ebene 18pt.</a:t>
            </a:r>
          </a:p>
          <a:p>
            <a:pPr lvl="2"/>
            <a:r>
              <a:rPr lang="de-DE" dirty="0"/>
              <a:t>2. Ebene</a:t>
            </a:r>
          </a:p>
          <a:p>
            <a:pPr lvl="3"/>
            <a:r>
              <a:rPr lang="de-DE" dirty="0"/>
              <a:t>3. Ebene 16pt.</a:t>
            </a:r>
          </a:p>
          <a:p>
            <a:pPr lvl="3"/>
            <a:r>
              <a:rPr lang="de-DE" dirty="0"/>
              <a:t>3. Ebene</a:t>
            </a:r>
          </a:p>
          <a:p>
            <a:pPr lvl="3"/>
            <a:r>
              <a:rPr lang="de-DE" dirty="0"/>
              <a:t>3. Ebene</a:t>
            </a:r>
            <a:endParaRPr lang="de-CH" dirty="0"/>
          </a:p>
          <a:p>
            <a:pPr lvl="3"/>
            <a:endParaRPr lang="de-CH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2B75F21-AF2E-9341-B9E7-91E3CDFAE52D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876800" y="2167200"/>
            <a:ext cx="3727200" cy="259080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8288" indent="-261938">
              <a:buFont typeface="Symbol" pitchFamily="2" charset="2"/>
              <a:buChar char="-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76213"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2"/>
            <a:r>
              <a:rPr lang="de-DE" dirty="0"/>
              <a:t>2. Ebene 18pt.</a:t>
            </a:r>
          </a:p>
          <a:p>
            <a:pPr lvl="2"/>
            <a:r>
              <a:rPr lang="de-DE" dirty="0"/>
              <a:t>2. Ebene</a:t>
            </a:r>
          </a:p>
          <a:p>
            <a:pPr lvl="3"/>
            <a:r>
              <a:rPr lang="de-DE" dirty="0"/>
              <a:t>3. Ebene 16pt.</a:t>
            </a:r>
          </a:p>
          <a:p>
            <a:pPr lvl="3"/>
            <a:r>
              <a:rPr lang="de-DE" dirty="0"/>
              <a:t>3. Ebene</a:t>
            </a:r>
          </a:p>
          <a:p>
            <a:pPr lvl="3"/>
            <a:r>
              <a:rPr lang="de-DE" dirty="0"/>
              <a:t>3. Ebene</a:t>
            </a:r>
            <a:endParaRPr lang="de-CH" dirty="0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4889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: Text-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66E1B1B3-D081-AB43-BE21-0F61E2F2D9D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0" y="1925998"/>
            <a:ext cx="4572000" cy="3060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Media Platzhalter: 12.7 (b) x 8.5 (h) cm 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23164D8-30C4-CA40-B858-A93802E24B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216000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1: Arial Fett 16pt.</a:t>
            </a:r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B040411C-234A-814D-906D-923A34543F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2430000"/>
            <a:ext cx="3726000" cy="23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1: Arial 16/20pt.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AE95407-6558-2D43-AAF2-1E121E6601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8" name="Titelplatzhalter 14">
            <a:extLst>
              <a:ext uri="{FF2B5EF4-FFF2-40B4-BE49-F238E27FC236}">
                <a16:creationId xmlns:a16="http://schemas.microsoft.com/office/drawing/2014/main" id="{5170EE32-28A9-F84A-AD01-7B8166009F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600637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a: Folie für Grafik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0318CE9-39BE-CB41-9E7E-545A530383E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0" y="1926000"/>
            <a:ext cx="9144000" cy="306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     Media Platzhalter: 25.4 (b) x 8.5 (h) cm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8" name="Textplatzhalter 21">
            <a:extLst>
              <a:ext uri="{FF2B5EF4-FFF2-40B4-BE49-F238E27FC236}">
                <a16:creationId xmlns:a16="http://schemas.microsoft.com/office/drawing/2014/main" id="{601A40B5-7701-6547-8618-E74203A19E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CF6356AF-957D-A241-82E4-5276EE95A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195562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a: Folie für Grafik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97155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8" name="Textplatzhalter 21">
            <a:extLst>
              <a:ext uri="{FF2B5EF4-FFF2-40B4-BE49-F238E27FC236}">
                <a16:creationId xmlns:a16="http://schemas.microsoft.com/office/drawing/2014/main" id="{601A40B5-7701-6547-8618-E74203A19E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CF6356AF-957D-A241-82E4-5276EE95A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1435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1917655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b: Folie für Grafik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0318CE9-39BE-CB41-9E7E-545A530383E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0" y="1238250"/>
            <a:ext cx="9144000" cy="3747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     Media Platzhalter: 25.4 (b) x 8.5 (h) cm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CF6356AF-957D-A241-82E4-5276EE95A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32188216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ldlines: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14C16497-A32C-7C4C-AA22-3A67A5394F28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540000" y="1220400"/>
            <a:ext cx="7020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UniBE</a:t>
            </a:r>
            <a:r>
              <a:rPr lang="de-DE" dirty="0"/>
              <a:t> PowerPoint Präsentation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C88497A-C10F-C242-9121-2FA1817FF8DE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2"/>
            </p:custDataLst>
          </p:nvPr>
        </p:nvSpPr>
        <p:spPr>
          <a:xfrm>
            <a:off x="540000" y="2203200"/>
            <a:ext cx="7020000" cy="90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2800" dirty="0">
                <a:latin typeface="Arial" panose="020B0604020202020204" pitchFamily="34" charset="0"/>
                <a:cs typeface="Arial" panose="020B0604020202020204" pitchFamily="34" charset="0"/>
              </a:rPr>
              <a:t>Guidelines und Vorlagen: Mini Version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046D8A-2D5D-3944-B02F-74314F7A516F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"/>
            </p:custDataLst>
          </p:nvPr>
        </p:nvSpPr>
        <p:spPr>
          <a:xfrm>
            <a:off x="540000" y="3564000"/>
            <a:ext cx="7020000" cy="18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1" i="0" dirty="0">
                <a:latin typeface="Arial" panose="020B0604020202020204" pitchFamily="34" charset="0"/>
                <a:cs typeface="Arial" panose="020B0604020202020204" pitchFamily="34" charset="0"/>
              </a:rPr>
              <a:t>Abteilung Marketing und Kommunikation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8769F7C-1529-394B-918C-BF53204833AB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4"/>
            </p:custDataLst>
          </p:nvPr>
        </p:nvSpPr>
        <p:spPr>
          <a:xfrm>
            <a:off x="540000" y="3834000"/>
            <a:ext cx="7020000" cy="18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Kontakt: </a:t>
            </a: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kommunikation@unibe.ch</a:t>
            </a:r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Tel. +41 31 631 80 44</a:t>
            </a:r>
          </a:p>
        </p:txBody>
      </p:sp>
    </p:spTree>
    <p:extLst>
      <p:ext uri="{BB962C8B-B14F-4D97-AF65-F5344CB8AC3E}">
        <p14:creationId xmlns:p14="http://schemas.microsoft.com/office/powerpoint/2010/main" val="538755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ldlines: Ressourc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490FFC40-EB43-8445-ADDB-1EB6EA3CDAFF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CH" sz="2800" kern="1200" dirty="0">
                <a:solidFill>
                  <a:srgbClr val="E6002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Guidelines</a:t>
            </a:r>
          </a:p>
        </p:txBody>
      </p:sp>
      <p:sp>
        <p:nvSpPr>
          <p:cNvPr id="16" name="Titelplatzhalter 14">
            <a:extLst>
              <a:ext uri="{FF2B5EF4-FFF2-40B4-BE49-F238E27FC236}">
                <a16:creationId xmlns:a16="http://schemas.microsoft.com/office/drawing/2014/main" id="{42BFD9EF-F981-634F-ACF1-E740654460D6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2"/>
            </p:custDataLst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>
                <a:solidFill>
                  <a:schemeClr val="tx1"/>
                </a:solidFill>
              </a:rPr>
              <a:t>Auszeichnungen</a:t>
            </a:r>
          </a:p>
        </p:txBody>
      </p:sp>
      <p:sp>
        <p:nvSpPr>
          <p:cNvPr id="18" name="Titelplatzhalter 14">
            <a:extLst>
              <a:ext uri="{FF2B5EF4-FFF2-40B4-BE49-F238E27FC236}">
                <a16:creationId xmlns:a16="http://schemas.microsoft.com/office/drawing/2014/main" id="{5C76C480-E04E-D446-BBD5-9313C9BAB514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"/>
            </p:custDataLst>
          </p:nvPr>
        </p:nvSpPr>
        <p:spPr>
          <a:xfrm>
            <a:off x="540000" y="1200150"/>
            <a:ext cx="7020000" cy="56425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2000"/>
              </a:lnSpc>
            </a:pPr>
            <a:r>
              <a:rPr lang="de-DE" sz="1600" dirty="0">
                <a:solidFill>
                  <a:schemeClr val="tx1"/>
                </a:solidFill>
              </a:rPr>
              <a:t>Kopieren und Einfügen Piktogramme mit/ohne Definition</a:t>
            </a:r>
          </a:p>
          <a:p>
            <a:pPr>
              <a:lnSpc>
                <a:spcPts val="1200"/>
              </a:lnSpc>
            </a:pPr>
            <a:r>
              <a:rPr lang="de-CH" sz="1000" dirty="0">
                <a:solidFill>
                  <a:schemeClr val="tx1"/>
                </a:solidFill>
              </a:rPr>
              <a:t>Wenn Sie einen Inhalt besonders betonen oder sonst hervorheben wollen, stehen Ihnen </a:t>
            </a:r>
          </a:p>
          <a:p>
            <a:pPr>
              <a:lnSpc>
                <a:spcPts val="1200"/>
              </a:lnSpc>
            </a:pPr>
            <a:r>
              <a:rPr lang="de-CH" sz="1000" dirty="0">
                <a:solidFill>
                  <a:schemeClr val="tx1"/>
                </a:solidFill>
              </a:rPr>
              <a:t>folgende Piktogramme zur Verfügung. Sie können sie mit oder ohne Text verwenden.</a:t>
            </a:r>
            <a:endParaRPr lang="de-DE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7377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lines: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490FFC40-EB43-8445-ADDB-1EB6EA3CDAFF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CH" sz="2800" kern="1200" dirty="0">
                <a:solidFill>
                  <a:srgbClr val="E6002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Inhaltliche Guidelines 3</a:t>
            </a:r>
          </a:p>
        </p:txBody>
      </p:sp>
      <p:sp>
        <p:nvSpPr>
          <p:cNvPr id="5" name="Titelplatzhalter 14">
            <a:extLst>
              <a:ext uri="{FF2B5EF4-FFF2-40B4-BE49-F238E27FC236}">
                <a16:creationId xmlns:a16="http://schemas.microsoft.com/office/drawing/2014/main" id="{E84A9D7B-50BC-C44F-8802-31714A1943F3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2"/>
            </p:custDataLst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>
                <a:solidFill>
                  <a:schemeClr val="tx1"/>
                </a:solidFill>
              </a:rPr>
              <a:t>Logo, Schrift, Farben und Typografie</a:t>
            </a:r>
          </a:p>
        </p:txBody>
      </p:sp>
      <p:sp>
        <p:nvSpPr>
          <p:cNvPr id="6" name="Titelplatzhalter 14">
            <a:extLst>
              <a:ext uri="{FF2B5EF4-FFF2-40B4-BE49-F238E27FC236}">
                <a16:creationId xmlns:a16="http://schemas.microsoft.com/office/drawing/2014/main" id="{EC272DF7-D34D-7546-A5CD-0E955FBF002B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"/>
            </p:custDataLst>
          </p:nvPr>
        </p:nvSpPr>
        <p:spPr>
          <a:xfrm>
            <a:off x="540000" y="1350000"/>
            <a:ext cx="6480000" cy="36163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2400"/>
              </a:lnSpc>
            </a:pPr>
            <a:r>
              <a:rPr lang="de-DE" sz="1400" dirty="0" err="1">
                <a:solidFill>
                  <a:schemeClr val="tx1"/>
                </a:solidFill>
              </a:rPr>
              <a:t>UniBe</a:t>
            </a:r>
            <a:r>
              <a:rPr lang="de-DE" sz="1400" dirty="0">
                <a:solidFill>
                  <a:schemeClr val="tx1"/>
                </a:solidFill>
              </a:rPr>
              <a:t> Logo ist </a:t>
            </a:r>
            <a:r>
              <a:rPr lang="de-DE" sz="1400" b="1" dirty="0">
                <a:solidFill>
                  <a:schemeClr val="tx1"/>
                </a:solidFill>
              </a:rPr>
              <a:t>immer</a:t>
            </a:r>
            <a:r>
              <a:rPr lang="de-DE" sz="1400" dirty="0">
                <a:solidFill>
                  <a:schemeClr val="tx1"/>
                </a:solidFill>
              </a:rPr>
              <a:t> sichtbar oben rechts auf den Inhalt Folien positioniert</a:t>
            </a:r>
          </a:p>
          <a:p>
            <a:pPr>
              <a:lnSpc>
                <a:spcPts val="2400"/>
              </a:lnSpc>
            </a:pPr>
            <a:r>
              <a:rPr lang="de-DE" sz="1400" dirty="0">
                <a:solidFill>
                  <a:schemeClr val="tx1"/>
                </a:solidFill>
              </a:rPr>
              <a:t>Schrift Familie: Arial</a:t>
            </a:r>
          </a:p>
          <a:p>
            <a:pPr>
              <a:lnSpc>
                <a:spcPts val="2400"/>
              </a:lnSpc>
            </a:pPr>
            <a:r>
              <a:rPr lang="de-DE" sz="1400" dirty="0" err="1">
                <a:solidFill>
                  <a:srgbClr val="E6002E"/>
                </a:solidFill>
              </a:rPr>
              <a:t>UniBe</a:t>
            </a:r>
            <a:r>
              <a:rPr lang="de-DE" sz="1400" dirty="0">
                <a:solidFill>
                  <a:srgbClr val="E6002E"/>
                </a:solidFill>
              </a:rPr>
              <a:t> Rot: R:230 G:0 B:46  |  HEX: #E6002E</a:t>
            </a:r>
          </a:p>
          <a:p>
            <a:pPr>
              <a:lnSpc>
                <a:spcPts val="2400"/>
              </a:lnSpc>
            </a:pPr>
            <a:r>
              <a:rPr lang="de-DE" sz="1400" dirty="0">
                <a:solidFill>
                  <a:schemeClr val="bg1">
                    <a:lumMod val="65000"/>
                  </a:schemeClr>
                </a:solidFill>
              </a:rPr>
              <a:t>Hintergrund Grau: R:217 G:217 B:217</a:t>
            </a:r>
          </a:p>
          <a:p>
            <a:pPr>
              <a:lnSpc>
                <a:spcPts val="2400"/>
              </a:lnSpc>
            </a:pPr>
            <a:r>
              <a:rPr lang="de-DE" sz="1400" dirty="0">
                <a:solidFill>
                  <a:schemeClr val="tx1"/>
                </a:solidFill>
              </a:rPr>
              <a:t>Media Platzhalter 1:1 = 25.4 (b) x 8.5 (h) cm, 144 dpi</a:t>
            </a:r>
          </a:p>
          <a:p>
            <a:pPr>
              <a:lnSpc>
                <a:spcPts val="1800"/>
              </a:lnSpc>
            </a:pPr>
            <a:endParaRPr lang="de-DE" sz="1400" dirty="0">
              <a:solidFill>
                <a:schemeClr val="tx1"/>
              </a:solidFill>
            </a:endParaRP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tx1"/>
                </a:solidFill>
              </a:rPr>
              <a:t>Typografie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>
                <a:solidFill>
                  <a:schemeClr val="tx1"/>
                </a:solidFill>
              </a:rPr>
              <a:t>Thema der Präsentation: Arial, 12pt.</a:t>
            </a:r>
          </a:p>
          <a:p>
            <a:pPr>
              <a:lnSpc>
                <a:spcPts val="1400"/>
              </a:lnSpc>
            </a:pPr>
            <a:r>
              <a:rPr lang="de-DE" sz="1200" b="0" dirty="0">
                <a:solidFill>
                  <a:srgbClr val="E6002E"/>
                </a:solidFill>
              </a:rPr>
              <a:t>Titel: Arial, 28/32pt., R:230 G:0 B:46, 1 Zeile</a:t>
            </a:r>
          </a:p>
          <a:p>
            <a:pPr>
              <a:lnSpc>
                <a:spcPts val="1400"/>
              </a:lnSpc>
            </a:pPr>
            <a:r>
              <a:rPr lang="de-DE" sz="1200" b="0" dirty="0">
                <a:solidFill>
                  <a:schemeClr val="tx1"/>
                </a:solidFill>
              </a:rPr>
              <a:t>Untertitel: Arial, 28/32pt., </a:t>
            </a:r>
            <a:r>
              <a:rPr lang="de-DE" sz="1200" b="0" dirty="0">
                <a:solidFill>
                  <a:srgbClr val="000000"/>
                </a:solidFill>
              </a:rPr>
              <a:t>max. 2 Zeilen</a:t>
            </a:r>
          </a:p>
          <a:p>
            <a:pPr>
              <a:lnSpc>
                <a:spcPts val="1400"/>
              </a:lnSpc>
            </a:pPr>
            <a:r>
              <a:rPr lang="de-DE" sz="1200" b="0" dirty="0">
                <a:solidFill>
                  <a:schemeClr val="tx1"/>
                </a:solidFill>
              </a:rPr>
              <a:t>Moderator und Organisationseinheit: Arial Fett, 14pt.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>
                <a:solidFill>
                  <a:schemeClr val="tx1"/>
                </a:solidFill>
              </a:rPr>
              <a:t>Datum und Präsentationsort: Arial, 12pt.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>
                <a:solidFill>
                  <a:schemeClr val="tx1"/>
                </a:solidFill>
              </a:rPr>
              <a:t>Inhalt Nr. XY: Arial, 20/24pt.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>
                <a:solidFill>
                  <a:schemeClr val="tx1"/>
                </a:solidFill>
              </a:rPr>
              <a:t>Aussage XY: Arial Fett, 16/20pt.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 err="1">
                <a:solidFill>
                  <a:schemeClr val="tx1"/>
                </a:solidFill>
              </a:rPr>
              <a:t>Fliesstext</a:t>
            </a:r>
            <a:r>
              <a:rPr lang="de-DE" sz="1200" b="0" dirty="0">
                <a:solidFill>
                  <a:schemeClr val="tx1"/>
                </a:solidFill>
              </a:rPr>
              <a:t> XY: Arial, 16/20pt.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 err="1">
                <a:solidFill>
                  <a:schemeClr val="tx1"/>
                </a:solidFill>
              </a:rPr>
              <a:t>Fliesstext</a:t>
            </a:r>
            <a:r>
              <a:rPr lang="de-DE" sz="1200" b="0" dirty="0">
                <a:solidFill>
                  <a:schemeClr val="tx1"/>
                </a:solidFill>
              </a:rPr>
              <a:t> Ebene: Arial, 20pt., 18pt., 16pt.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525E251-FD30-C74A-99DE-8B05E2B3939A}"/>
              </a:ext>
            </a:extLst>
          </p:cNvPr>
          <p:cNvCxnSpPr>
            <a:cxnSpLocks noGrp="1" noSelect="1" noRot="1" noMove="1" noResize="1" noEditPoints="1" noAdjustHandles="1" noChangeArrowheads="1" noChangeShapeType="1"/>
          </p:cNvCxnSpPr>
          <p:nvPr userDrawn="1">
            <p:custDataLst>
              <p:tags r:id="rId4"/>
            </p:custDataLst>
          </p:nvPr>
        </p:nvCxnSpPr>
        <p:spPr>
          <a:xfrm>
            <a:off x="540000" y="2988000"/>
            <a:ext cx="648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itelplatzhalter 14">
            <a:extLst>
              <a:ext uri="{FF2B5EF4-FFF2-40B4-BE49-F238E27FC236}">
                <a16:creationId xmlns:a16="http://schemas.microsoft.com/office/drawing/2014/main" id="{96329C5F-757A-794E-BBCE-F3CC105898C4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5"/>
            </p:custDataLst>
          </p:nvPr>
        </p:nvSpPr>
        <p:spPr>
          <a:xfrm>
            <a:off x="7920000" y="1350000"/>
            <a:ext cx="1219200" cy="88896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1000"/>
              </a:lnSpc>
            </a:pPr>
            <a:r>
              <a:rPr lang="de-DE" sz="800" b="1" dirty="0">
                <a:solidFill>
                  <a:schemeClr val="tx1"/>
                </a:solidFill>
              </a:rPr>
              <a:t>Kontakt</a:t>
            </a:r>
            <a:endParaRPr lang="de-DE" sz="800" b="0" dirty="0">
              <a:solidFill>
                <a:schemeClr val="tx1"/>
              </a:solidFill>
            </a:endParaRPr>
          </a:p>
          <a:p>
            <a:pPr>
              <a:lnSpc>
                <a:spcPts val="1000"/>
              </a:lnSpc>
            </a:pPr>
            <a:r>
              <a:rPr lang="de-DE" sz="800" b="0" dirty="0">
                <a:solidFill>
                  <a:schemeClr val="tx1"/>
                </a:solidFill>
              </a:rPr>
              <a:t>Fragen zu den </a:t>
            </a:r>
            <a:r>
              <a:rPr lang="de-DE" sz="800" b="0" dirty="0" err="1">
                <a:solidFill>
                  <a:schemeClr val="tx1"/>
                </a:solidFill>
              </a:rPr>
              <a:t>UniBE</a:t>
            </a:r>
            <a:r>
              <a:rPr lang="de-DE" sz="800" b="0" dirty="0">
                <a:solidFill>
                  <a:schemeClr val="tx1"/>
                </a:solidFill>
              </a:rPr>
              <a:t> PowerPoint Vorlagen: </a:t>
            </a:r>
          </a:p>
          <a:p>
            <a:pPr>
              <a:lnSpc>
                <a:spcPts val="1000"/>
              </a:lnSpc>
            </a:pPr>
            <a:r>
              <a:rPr lang="de-DE" sz="800" b="0" dirty="0" err="1">
                <a:solidFill>
                  <a:schemeClr val="tx1"/>
                </a:solidFill>
              </a:rPr>
              <a:t>kommunikation</a:t>
            </a:r>
            <a:r>
              <a:rPr lang="de-DE" sz="800" b="0" dirty="0">
                <a:solidFill>
                  <a:schemeClr val="tx1"/>
                </a:solidFill>
              </a:rPr>
              <a:t>@</a:t>
            </a:r>
          </a:p>
          <a:p>
            <a:pPr>
              <a:lnSpc>
                <a:spcPts val="1000"/>
              </a:lnSpc>
            </a:pPr>
            <a:r>
              <a:rPr lang="de-DE" sz="800" b="0" dirty="0" err="1">
                <a:solidFill>
                  <a:schemeClr val="tx1"/>
                </a:solidFill>
              </a:rPr>
              <a:t>unibe.ch</a:t>
            </a:r>
            <a:r>
              <a:rPr lang="de-DE" sz="800" b="0" dirty="0">
                <a:solidFill>
                  <a:schemeClr val="tx1"/>
                </a:solidFill>
              </a:rPr>
              <a:t> oder </a:t>
            </a:r>
          </a:p>
          <a:p>
            <a:pPr>
              <a:lnSpc>
                <a:spcPts val="1000"/>
              </a:lnSpc>
            </a:pPr>
            <a:r>
              <a:rPr lang="de-DE" sz="800" b="0" dirty="0">
                <a:solidFill>
                  <a:schemeClr val="tx1"/>
                </a:solidFill>
              </a:rPr>
              <a:t>Tel. + 41 31 631 80 44</a:t>
            </a:r>
          </a:p>
          <a:p>
            <a:pPr>
              <a:lnSpc>
                <a:spcPts val="1000"/>
              </a:lnSpc>
            </a:pPr>
            <a:endParaRPr lang="de-DE" sz="800" b="1" dirty="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BC2E508-06CA-D64A-A4D9-AAF3FB62D703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91" y="1832535"/>
            <a:ext cx="697217" cy="990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CE28F87-7B73-E341-9972-6E84FF110996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7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66" y="1836735"/>
            <a:ext cx="656454" cy="9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792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: Schluss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F220F-AF24-8D49-BCE6-4B7754B66C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87200"/>
            <a:ext cx="7020000" cy="410369"/>
          </a:xfrm>
        </p:spPr>
        <p:txBody>
          <a:bodyPr anchor="b" anchorCtr="0"/>
          <a:lstStyle>
            <a:lvl1pPr>
              <a:defRPr>
                <a:solidFill>
                  <a:srgbClr val="E6002E"/>
                </a:solidFill>
              </a:defRPr>
            </a:lvl1pPr>
          </a:lstStyle>
          <a:p>
            <a:r>
              <a:rPr lang="de-CH" spc="-15" dirty="0"/>
              <a:t>Vielen Dank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59C5DC-671B-6A4E-BD0B-CCB6129F84B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0000" y="1306722"/>
            <a:ext cx="7020000" cy="18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Moderator und Organisationseinheit (Arial Fett 14pt., max. 1 Zeile)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99D0CF73-16BC-EE47-A2F6-63380649FC8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0000" y="1576800"/>
            <a:ext cx="7020000" cy="18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Datum und Präsentationsort (Arial 12pt., max. 1 Zeile)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pc="20" dirty="0">
                <a:solidFill>
                  <a:srgbClr val="231F20"/>
                </a:solidFill>
              </a:rPr>
              <a:t>für Ihre Aufmerksamkeit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8592F44-7A11-4746-8BCA-D8016987E6B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0" y="1921500"/>
            <a:ext cx="9144000" cy="321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     Media Platzhalter: 25.4 (b) x 8.94 (h) cm </a:t>
            </a:r>
          </a:p>
        </p:txBody>
      </p:sp>
    </p:spTree>
    <p:extLst>
      <p:ext uri="{BB962C8B-B14F-4D97-AF65-F5344CB8AC3E}">
        <p14:creationId xmlns:p14="http://schemas.microsoft.com/office/powerpoint/2010/main" val="2582863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: Titel-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59C5DC-671B-6A4E-BD0B-CCB6129F84B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0000" y="3562350"/>
            <a:ext cx="7020000" cy="166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Moderator und Organisationseinheit (Arial Fett 14pt., max. 1 Zeile)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99D0CF73-16BC-EE47-A2F6-63380649FC8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0000" y="3834000"/>
            <a:ext cx="7020000" cy="1661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Datum und Präsentationsort (Arial 12pt., max. 1 Zeile)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2203200"/>
            <a:ext cx="7020000" cy="90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28/32pt., </a:t>
            </a:r>
            <a:br>
              <a:rPr lang="de-DE" dirty="0"/>
            </a:br>
            <a:r>
              <a:rPr lang="de-DE" dirty="0"/>
              <a:t>schwarz, max. 2 Zeilen) </a:t>
            </a:r>
          </a:p>
        </p:txBody>
      </p:sp>
      <p:sp>
        <p:nvSpPr>
          <p:cNvPr id="13" name="Titelplatzhalter 14">
            <a:extLst>
              <a:ext uri="{FF2B5EF4-FFF2-40B4-BE49-F238E27FC236}">
                <a16:creationId xmlns:a16="http://schemas.microsoft.com/office/drawing/2014/main" id="{A4657668-A8BC-5644-AAC4-0A0F9B6AD9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220400"/>
            <a:ext cx="7020000" cy="90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/>
            </a:lvl1pPr>
          </a:lstStyle>
          <a:p>
            <a:r>
              <a:rPr lang="de-DE" dirty="0"/>
              <a:t>Titel A (Arial 28/32pt., </a:t>
            </a:r>
            <a:br>
              <a:rPr lang="de-DE" dirty="0"/>
            </a:br>
            <a:r>
              <a:rPr lang="de-DE" dirty="0"/>
              <a:t>rot, max. 2 Zeilen)</a:t>
            </a:r>
          </a:p>
        </p:txBody>
      </p:sp>
    </p:spTree>
    <p:extLst>
      <p:ext uri="{BB962C8B-B14F-4D97-AF65-F5344CB8AC3E}">
        <p14:creationId xmlns:p14="http://schemas.microsoft.com/office/powerpoint/2010/main" val="4118817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: Inhalt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1FC3BBB-A060-D84D-A85B-A61AE52B9C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2190750"/>
            <a:ext cx="3727200" cy="261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Nr. 1: Arial 20/24pt.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Inhalt Nr. 2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B236500E-83E7-924C-AF0B-0F29C91C1A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8000" y="2190750"/>
            <a:ext cx="3727200" cy="261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Nr. 3: Arial 20/24pt.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Inhalt Nr. 4</a:t>
            </a:r>
          </a:p>
          <a:p>
            <a:pPr lvl="0"/>
            <a:endParaRPr lang="de-DE" dirty="0"/>
          </a:p>
        </p:txBody>
      </p:sp>
      <p:sp>
        <p:nvSpPr>
          <p:cNvPr id="9" name="Textplatzhalter 21">
            <a:extLst>
              <a:ext uri="{FF2B5EF4-FFF2-40B4-BE49-F238E27FC236}">
                <a16:creationId xmlns:a16="http://schemas.microsoft.com/office/drawing/2014/main" id="{16AC8D8E-CDF7-E043-997B-4F40A5E71F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Thema der Präsentation (</a:t>
            </a:r>
            <a:r>
              <a:rPr lang="de-DE" dirty="0" err="1"/>
              <a:t>gemäss</a:t>
            </a:r>
            <a:r>
              <a:rPr lang="de-DE" dirty="0"/>
              <a:t> Titelfolie: Arial 12pt., schwarz, max. 1 Zeile)</a:t>
            </a:r>
          </a:p>
        </p:txBody>
      </p:sp>
      <p:sp>
        <p:nvSpPr>
          <p:cNvPr id="10" name="Titelplatzhalter 14">
            <a:extLst>
              <a:ext uri="{FF2B5EF4-FFF2-40B4-BE49-F238E27FC236}">
                <a16:creationId xmlns:a16="http://schemas.microsoft.com/office/drawing/2014/main" id="{F49DC73E-0ADC-CB4B-B483-695B44661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  <p:sp>
        <p:nvSpPr>
          <p:cNvPr id="7" name="Foliennummernplatzhalter 7">
            <a:extLst>
              <a:ext uri="{FF2B5EF4-FFF2-40B4-BE49-F238E27FC236}">
                <a16:creationId xmlns:a16="http://schemas.microsoft.com/office/drawing/2014/main" id="{291F5CB2-B1A0-3141-810A-EA3DABABC3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AB2C14-F465-F643-BD65-D6125390A9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866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a: Text-Folie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23164D8-30C4-CA40-B858-A93802E24B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216000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1: Arial Fett 16pt.</a:t>
            </a:r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B040411C-234A-814D-906D-923A34543F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2430000"/>
            <a:ext cx="3726000" cy="23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1: Arial 16/20pt.</a:t>
            </a:r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BA9C34C3-74C1-1046-BC15-F9C16906BA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78000" y="216000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2: Arial Fett 16pt.</a:t>
            </a:r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4D60A118-8FB6-A640-B56D-40FCAF7BFB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8000" y="2430000"/>
            <a:ext cx="3726000" cy="23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2: Arial 16/20pt.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AE95407-6558-2D43-AAF2-1E121E6601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9" name="Titelplatzhalter 14">
            <a:extLst>
              <a:ext uri="{FF2B5EF4-FFF2-40B4-BE49-F238E27FC236}">
                <a16:creationId xmlns:a16="http://schemas.microsoft.com/office/drawing/2014/main" id="{C22A8075-803F-A14F-902F-5526F2DDD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1109266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b: Text-Folie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AE95407-6558-2D43-AAF2-1E121E6601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9" name="Titelplatzhalter 14">
            <a:extLst>
              <a:ext uri="{FF2B5EF4-FFF2-40B4-BE49-F238E27FC236}">
                <a16:creationId xmlns:a16="http://schemas.microsoft.com/office/drawing/2014/main" id="{C22A8075-803F-A14F-902F-5526F2DDD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0000" y="2167200"/>
            <a:ext cx="3727200" cy="259080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8288" indent="-261938">
              <a:buFont typeface="Symbol" pitchFamily="2" charset="2"/>
              <a:buChar char="-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2"/>
            <a:r>
              <a:rPr lang="de-DE" dirty="0"/>
              <a:t>2. Ebene 18pt.</a:t>
            </a:r>
          </a:p>
          <a:p>
            <a:pPr lvl="2"/>
            <a:r>
              <a:rPr lang="de-DE" dirty="0"/>
              <a:t>2. Ebene</a:t>
            </a:r>
          </a:p>
          <a:p>
            <a:pPr lvl="3"/>
            <a:r>
              <a:rPr lang="de-DE" dirty="0"/>
              <a:t>3. Ebene 16pt.</a:t>
            </a:r>
          </a:p>
          <a:p>
            <a:pPr lvl="3"/>
            <a:r>
              <a:rPr lang="de-DE" dirty="0"/>
              <a:t>3. Ebene</a:t>
            </a:r>
          </a:p>
          <a:p>
            <a:pPr lvl="3"/>
            <a:r>
              <a:rPr lang="de-DE" dirty="0"/>
              <a:t>3. Ebene</a:t>
            </a:r>
            <a:endParaRPr lang="de-CH" dirty="0"/>
          </a:p>
          <a:p>
            <a:pPr lvl="3"/>
            <a:endParaRPr lang="de-CH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2B75F21-AF2E-9341-B9E7-91E3CDFAE52D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876800" y="2167200"/>
            <a:ext cx="3727200" cy="259080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8288" indent="-261938">
              <a:buFont typeface="Symbol" pitchFamily="2" charset="2"/>
              <a:buChar char="-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76213"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2"/>
            <a:r>
              <a:rPr lang="de-DE" dirty="0"/>
              <a:t>2. Ebene 18pt.</a:t>
            </a:r>
          </a:p>
          <a:p>
            <a:pPr lvl="2"/>
            <a:r>
              <a:rPr lang="de-DE" dirty="0"/>
              <a:t>2. Ebene</a:t>
            </a:r>
          </a:p>
          <a:p>
            <a:pPr lvl="3"/>
            <a:r>
              <a:rPr lang="de-DE" dirty="0"/>
              <a:t>3. Ebene 16pt.</a:t>
            </a:r>
          </a:p>
          <a:p>
            <a:pPr lvl="3"/>
            <a:r>
              <a:rPr lang="de-DE" dirty="0"/>
              <a:t>3. Ebene</a:t>
            </a:r>
          </a:p>
          <a:p>
            <a:pPr lvl="3"/>
            <a:r>
              <a:rPr lang="de-DE" dirty="0"/>
              <a:t>3. Ebene</a:t>
            </a:r>
            <a:endParaRPr lang="de-CH" dirty="0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4147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: Text-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66E1B1B3-D081-AB43-BE21-0F61E2F2D9D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0" y="1925998"/>
            <a:ext cx="4572000" cy="3060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Media Platzhalter: 12.7 (b) x 8.5 (h) cm 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23164D8-30C4-CA40-B858-A93802E24B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216000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1: Arial Fett 16pt.</a:t>
            </a:r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B040411C-234A-814D-906D-923A34543F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2430000"/>
            <a:ext cx="3726000" cy="23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1: Arial 16/20pt.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AE95407-6558-2D43-AAF2-1E121E6601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8" name="Titelplatzhalter 14">
            <a:extLst>
              <a:ext uri="{FF2B5EF4-FFF2-40B4-BE49-F238E27FC236}">
                <a16:creationId xmlns:a16="http://schemas.microsoft.com/office/drawing/2014/main" id="{5170EE32-28A9-F84A-AD01-7B8166009F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4233781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a: Folie für Grafik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0318CE9-39BE-CB41-9E7E-545A530383E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0" y="1926000"/>
            <a:ext cx="9144000" cy="306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     Media Platzhalter: 25.4 (b) x 8.5 (h) cm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8" name="Textplatzhalter 21">
            <a:extLst>
              <a:ext uri="{FF2B5EF4-FFF2-40B4-BE49-F238E27FC236}">
                <a16:creationId xmlns:a16="http://schemas.microsoft.com/office/drawing/2014/main" id="{601A40B5-7701-6547-8618-E74203A19E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CF6356AF-957D-A241-82E4-5276EE95A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21578384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a: Folie für Grafik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8" name="Textplatzhalter 21">
            <a:extLst>
              <a:ext uri="{FF2B5EF4-FFF2-40B4-BE49-F238E27FC236}">
                <a16:creationId xmlns:a16="http://schemas.microsoft.com/office/drawing/2014/main" id="{601A40B5-7701-6547-8618-E74203A19E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CF6356AF-957D-A241-82E4-5276EE95A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4068649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ags" Target="../tags/tag1.xml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ags" Target="../tags/tag3.xml"/><Relationship Id="rId4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tags" Target="../tags/tag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.emf"/><Relationship Id="rId4" Type="http://schemas.openxmlformats.org/officeDocument/2006/relationships/tags" Target="../tags/tag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9.xml"/><Relationship Id="rId7" Type="http://schemas.openxmlformats.org/officeDocument/2006/relationships/tags" Target="../tags/tag1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5">
            <a:extLst>
              <a:ext uri="{FF2B5EF4-FFF2-40B4-BE49-F238E27FC236}">
                <a16:creationId xmlns:a16="http://schemas.microsoft.com/office/drawing/2014/main" id="{672FFD4B-953E-1948-9D3C-E799629962F0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70000"/>
            <a:ext cx="460375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54249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D1CC1DEE-A5BE-164E-9082-DE28396C7C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  <p:custDataLst>
              <p:tags r:id="rId4"/>
            </p:custDataLst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Titel A:  (Arial 28pt., rot, max. 1 Zeile) </a:t>
            </a:r>
          </a:p>
        </p:txBody>
      </p:sp>
      <p:pic>
        <p:nvPicPr>
          <p:cNvPr id="8" name="Bild 5">
            <a:extLst>
              <a:ext uri="{FF2B5EF4-FFF2-40B4-BE49-F238E27FC236}">
                <a16:creationId xmlns:a16="http://schemas.microsoft.com/office/drawing/2014/main" id="{8EF88773-CF19-0446-8E72-82C3FC2CA652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5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65" r:id="rId2"/>
  </p:sldLayoutIdLst>
  <p:hf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rgbClr val="E6002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" userDrawn="1">
          <p15:clr>
            <a:srgbClr val="F26B43"/>
          </p15:clr>
        </p15:guide>
        <p15:guide id="3" pos="4752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6" pos="336" userDrawn="1">
          <p15:clr>
            <a:srgbClr val="F26B43"/>
          </p15:clr>
        </p15:guide>
        <p15:guide id="13" orient="horz" pos="836" userDrawn="1">
          <p15:clr>
            <a:srgbClr val="F26B43"/>
          </p15:clr>
        </p15:guide>
        <p15:guide id="15" orient="horz" pos="631" userDrawn="1">
          <p15:clr>
            <a:srgbClr val="F26B43"/>
          </p15:clr>
        </p15:guide>
        <p15:guide id="21" orient="horz" pos="1208" userDrawn="1">
          <p15:clr>
            <a:srgbClr val="F26B43"/>
          </p15:clr>
        </p15:guide>
        <p15:guide id="22" orient="horz" pos="47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D1CC1DEE-A5BE-164E-9082-DE28396C7C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  <p:custDataLst>
              <p:tags r:id="rId3"/>
            </p:custDataLst>
          </p:nvPr>
        </p:nvSpPr>
        <p:spPr>
          <a:xfrm>
            <a:off x="540000" y="1220400"/>
            <a:ext cx="7020000" cy="90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de-DE" dirty="0"/>
              <a:t>Titel A (Arial 28/32pt., </a:t>
            </a:r>
            <a:br>
              <a:rPr lang="de-DE" dirty="0"/>
            </a:br>
            <a:r>
              <a:rPr lang="de-DE" dirty="0"/>
              <a:t>rot, max. 2 Zeilen) </a:t>
            </a:r>
          </a:p>
        </p:txBody>
      </p:sp>
      <p:pic>
        <p:nvPicPr>
          <p:cNvPr id="4" name="Bild 5">
            <a:extLst>
              <a:ext uri="{FF2B5EF4-FFF2-40B4-BE49-F238E27FC236}">
                <a16:creationId xmlns:a16="http://schemas.microsoft.com/office/drawing/2014/main" id="{FCC3D389-9973-964B-91ED-5643E78F35AA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00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hf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rgbClr val="E6002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84" userDrawn="1">
          <p15:clr>
            <a:srgbClr val="F26B43"/>
          </p15:clr>
        </p15:guide>
        <p15:guide id="2" pos="336">
          <p15:clr>
            <a:srgbClr val="F26B43"/>
          </p15:clr>
        </p15:guide>
        <p15:guide id="3" pos="4752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6" orient="horz" pos="1432" userDrawn="1">
          <p15:clr>
            <a:srgbClr val="F26B43"/>
          </p15:clr>
        </p15:guide>
        <p15:guide id="12" orient="horz" pos="225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E756D428-BAD7-3447-9927-B6A9FCF0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6768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 dirty="0"/>
              <a:t>Titel A (Arial 28pt., rot, max. 1 Zeile)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925998"/>
            <a:ext cx="9144000" cy="30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Bild 5">
            <a:extLst>
              <a:ext uri="{FF2B5EF4-FFF2-40B4-BE49-F238E27FC236}">
                <a16:creationId xmlns:a16="http://schemas.microsoft.com/office/drawing/2014/main" id="{F06A9DEA-0FB9-8F47-9F85-6FBBED932B6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F11E8D0C-14F6-CE42-B947-C439B799E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B2C14-F465-F643-BD65-D6125390A9E0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C8EDBC1-FAB1-5049-8E88-A148342FA57D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AB2C14-F465-F643-BD65-D6125390A9E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D46E2520-6889-A743-9B33-C33B30D332DC}"/>
              </a:ext>
            </a:extLst>
          </p:cNvPr>
          <p:cNvSpPr txBox="1">
            <a:spLocks/>
          </p:cNvSpPr>
          <p:nvPr userDrawn="1"/>
        </p:nvSpPr>
        <p:spPr>
          <a:xfrm>
            <a:off x="533400" y="4984750"/>
            <a:ext cx="1440000" cy="1587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EE4E90-A1E4-1B42-8CCE-F5D8D3FE1ED0}" type="slidenum">
              <a:rPr lang="de-DE" smtClean="0">
                <a:solidFill>
                  <a:schemeClr val="tx1"/>
                </a:solidFill>
              </a:rPr>
              <a:pPr/>
              <a:t>‹#›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50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688" r:id="rId2"/>
    <p:sldLayoutId id="2147483766" r:id="rId3"/>
    <p:sldLayoutId id="2147483754" r:id="rId4"/>
    <p:sldLayoutId id="2147483767" r:id="rId5"/>
    <p:sldLayoutId id="2147483776" r:id="rId6"/>
  </p:sldLayoutIdLst>
  <p:hf hdr="0" dt="0"/>
  <p:txStyles>
    <p:titleStyle>
      <a:lvl1pPr algn="l" defTabSz="914377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rgbClr val="E6002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36" userDrawn="1">
          <p15:clr>
            <a:srgbClr val="F26B43"/>
          </p15:clr>
        </p15:guide>
        <p15:guide id="4" orient="horz" pos="1380" userDrawn="1">
          <p15:clr>
            <a:srgbClr val="F26B43"/>
          </p15:clr>
        </p15:guide>
        <p15:guide id="9" pos="2688" userDrawn="1">
          <p15:clr>
            <a:srgbClr val="F26B43"/>
          </p15:clr>
        </p15:guide>
        <p15:guide id="10" pos="3072" userDrawn="1">
          <p15:clr>
            <a:srgbClr val="F26B43"/>
          </p15:clr>
        </p15:guide>
        <p15:guide id="11" pos="2880" userDrawn="1">
          <p15:clr>
            <a:srgbClr val="F26B43"/>
          </p15:clr>
        </p15:guide>
        <p15:guide id="12" pos="5424" userDrawn="1">
          <p15:clr>
            <a:srgbClr val="F26B43"/>
          </p15:clr>
        </p15:guide>
        <p15:guide id="19" orient="horz" pos="780" userDrawn="1">
          <p15:clr>
            <a:srgbClr val="F26B43"/>
          </p15:clr>
        </p15:guide>
        <p15:guide id="20" orient="horz" pos="189" userDrawn="1">
          <p15:clr>
            <a:srgbClr val="F26B43"/>
          </p15:clr>
        </p15:guide>
        <p15:guide id="24" orient="horz" pos="1213" userDrawn="1">
          <p15:clr>
            <a:srgbClr val="F26B43"/>
          </p15:clr>
        </p15:guide>
        <p15:guide id="25" orient="horz" pos="634" userDrawn="1">
          <p15:clr>
            <a:srgbClr val="F26B43"/>
          </p15:clr>
        </p15:guide>
        <p15:guide id="26" orient="horz" pos="472" userDrawn="1">
          <p15:clr>
            <a:srgbClr val="F26B43"/>
          </p15:clr>
        </p15:guide>
        <p15:guide id="29" orient="horz" pos="2981" userDrawn="1">
          <p15:clr>
            <a:srgbClr val="F26B43"/>
          </p15:clr>
        </p15:guide>
        <p15:guide id="30" orient="horz" pos="314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E756D428-BAD7-3447-9927-B6A9FCF0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1435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 dirty="0"/>
              <a:t>Titel A (Arial 28pt., rot, max. 1 Zeile) </a:t>
            </a:r>
          </a:p>
        </p:txBody>
      </p:sp>
      <p:pic>
        <p:nvPicPr>
          <p:cNvPr id="6" name="Bild 5">
            <a:extLst>
              <a:ext uri="{FF2B5EF4-FFF2-40B4-BE49-F238E27FC236}">
                <a16:creationId xmlns:a16="http://schemas.microsoft.com/office/drawing/2014/main" id="{F06A9DEA-0FB9-8F47-9F85-6FBBED932B6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F11E8D0C-14F6-CE42-B947-C439B799E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B2C14-F465-F643-BD65-D6125390A9E0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C8EDBC1-FAB1-5049-8E88-A148342FA57D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AB2C14-F465-F643-BD65-D6125390A9E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D46E2520-6889-A743-9B33-C33B30D332DC}"/>
              </a:ext>
            </a:extLst>
          </p:cNvPr>
          <p:cNvSpPr txBox="1">
            <a:spLocks/>
          </p:cNvSpPr>
          <p:nvPr userDrawn="1"/>
        </p:nvSpPr>
        <p:spPr>
          <a:xfrm>
            <a:off x="533400" y="4984750"/>
            <a:ext cx="1440000" cy="1587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EE4E90-A1E4-1B42-8CCE-F5D8D3FE1ED0}" type="slidenum">
              <a:rPr lang="de-DE" smtClean="0">
                <a:solidFill>
                  <a:schemeClr val="tx1"/>
                </a:solidFill>
              </a:rPr>
              <a:pPr/>
              <a:t>‹#›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44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</p:sldLayoutIdLst>
  <p:hf hdr="0" dt="0"/>
  <p:txStyles>
    <p:titleStyle>
      <a:lvl1pPr algn="l" defTabSz="914377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rgbClr val="E6002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36">
          <p15:clr>
            <a:srgbClr val="F26B43"/>
          </p15:clr>
        </p15:guide>
        <p15:guide id="4" orient="horz" pos="1380">
          <p15:clr>
            <a:srgbClr val="F26B43"/>
          </p15:clr>
        </p15:guide>
        <p15:guide id="9" pos="2688">
          <p15:clr>
            <a:srgbClr val="F26B43"/>
          </p15:clr>
        </p15:guide>
        <p15:guide id="10" pos="3072">
          <p15:clr>
            <a:srgbClr val="F26B43"/>
          </p15:clr>
        </p15:guide>
        <p15:guide id="11" pos="2880">
          <p15:clr>
            <a:srgbClr val="F26B43"/>
          </p15:clr>
        </p15:guide>
        <p15:guide id="12" pos="5424">
          <p15:clr>
            <a:srgbClr val="F26B43"/>
          </p15:clr>
        </p15:guide>
        <p15:guide id="19" orient="horz" pos="780">
          <p15:clr>
            <a:srgbClr val="F26B43"/>
          </p15:clr>
        </p15:guide>
        <p15:guide id="20" orient="horz" pos="189">
          <p15:clr>
            <a:srgbClr val="F26B43"/>
          </p15:clr>
        </p15:guide>
        <p15:guide id="24" orient="horz" pos="1213">
          <p15:clr>
            <a:srgbClr val="F26B43"/>
          </p15:clr>
        </p15:guide>
        <p15:guide id="25" orient="horz" pos="634">
          <p15:clr>
            <a:srgbClr val="F26B43"/>
          </p15:clr>
        </p15:guide>
        <p15:guide id="26" orient="horz" pos="472">
          <p15:clr>
            <a:srgbClr val="F26B43"/>
          </p15:clr>
        </p15:guide>
        <p15:guide id="29" orient="horz" pos="2981">
          <p15:clr>
            <a:srgbClr val="F26B43"/>
          </p15:clr>
        </p15:guide>
        <p15:guide id="30" orient="horz" pos="31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E756D428-BAD7-3447-9927-B6A9FCF078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  <p:custDataLst>
              <p:tags r:id="rId3"/>
            </p:custDataLst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 dirty="0"/>
              <a:t>Titel A (Arial 28pt., rot, max. 1 Zeile) </a:t>
            </a:r>
          </a:p>
        </p:txBody>
      </p:sp>
      <p:pic>
        <p:nvPicPr>
          <p:cNvPr id="6" name="Bild 5">
            <a:extLst>
              <a:ext uri="{FF2B5EF4-FFF2-40B4-BE49-F238E27FC236}">
                <a16:creationId xmlns:a16="http://schemas.microsoft.com/office/drawing/2014/main" id="{F06A9DEA-0FB9-8F47-9F85-6FBBED932B6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F11E8D0C-14F6-CE42-B947-C439B799E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B2C14-F465-F643-BD65-D6125390A9E0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C8EDBC1-FAB1-5049-8E88-A148342FA57D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AB2C14-F465-F643-BD65-D6125390A9E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D46E2520-6889-A743-9B33-C33B30D332DC}"/>
              </a:ext>
            </a:extLst>
          </p:cNvPr>
          <p:cNvSpPr txBox="1">
            <a:spLocks/>
          </p:cNvSpPr>
          <p:nvPr userDrawn="1"/>
        </p:nvSpPr>
        <p:spPr>
          <a:xfrm>
            <a:off x="533400" y="4984750"/>
            <a:ext cx="1440000" cy="1587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EE4E90-A1E4-1B42-8CCE-F5D8D3FE1ED0}" type="slidenum">
              <a:rPr lang="de-DE" smtClean="0">
                <a:solidFill>
                  <a:schemeClr val="tx1"/>
                </a:solidFill>
              </a:rPr>
              <a:pPr/>
              <a:t>‹#›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9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hf hdr="0" dt="0"/>
  <p:txStyles>
    <p:titleStyle>
      <a:lvl1pPr algn="l" defTabSz="914377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rgbClr val="E6002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36">
          <p15:clr>
            <a:srgbClr val="F26B43"/>
          </p15:clr>
        </p15:guide>
        <p15:guide id="4" orient="horz" pos="1380">
          <p15:clr>
            <a:srgbClr val="F26B43"/>
          </p15:clr>
        </p15:guide>
        <p15:guide id="9" pos="2688">
          <p15:clr>
            <a:srgbClr val="F26B43"/>
          </p15:clr>
        </p15:guide>
        <p15:guide id="10" pos="3072">
          <p15:clr>
            <a:srgbClr val="F26B43"/>
          </p15:clr>
        </p15:guide>
        <p15:guide id="11" pos="2880">
          <p15:clr>
            <a:srgbClr val="F26B43"/>
          </p15:clr>
        </p15:guide>
        <p15:guide id="12" pos="5424">
          <p15:clr>
            <a:srgbClr val="F26B43"/>
          </p15:clr>
        </p15:guide>
        <p15:guide id="19" orient="horz" pos="780">
          <p15:clr>
            <a:srgbClr val="F26B43"/>
          </p15:clr>
        </p15:guide>
        <p15:guide id="20" orient="horz" pos="324" userDrawn="1">
          <p15:clr>
            <a:srgbClr val="F26B43"/>
          </p15:clr>
        </p15:guide>
        <p15:guide id="24" orient="horz" pos="1213">
          <p15:clr>
            <a:srgbClr val="F26B43"/>
          </p15:clr>
        </p15:guide>
        <p15:guide id="25" orient="horz" pos="634">
          <p15:clr>
            <a:srgbClr val="F26B43"/>
          </p15:clr>
        </p15:guide>
        <p15:guide id="26" orient="horz" pos="472">
          <p15:clr>
            <a:srgbClr val="F26B43"/>
          </p15:clr>
        </p15:guide>
        <p15:guide id="29" orient="horz" pos="2981">
          <p15:clr>
            <a:srgbClr val="F26B43"/>
          </p15:clr>
        </p15:guide>
        <p15:guide id="30" orient="horz" pos="31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E756D428-BAD7-3447-9927-B6A9FCF078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  <p:custDataLst>
              <p:tags r:id="rId5"/>
            </p:custDataLst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CH" sz="2800" kern="1200" dirty="0">
                <a:solidFill>
                  <a:srgbClr val="E6002F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Inhaltliche Guidelines</a:t>
            </a:r>
            <a:endParaRPr lang="de-DE" dirty="0"/>
          </a:p>
        </p:txBody>
      </p:sp>
      <p:sp>
        <p:nvSpPr>
          <p:cNvPr id="33" name="Textplatzhalter 3">
            <a:extLst>
              <a:ext uri="{FF2B5EF4-FFF2-40B4-BE49-F238E27FC236}">
                <a16:creationId xmlns:a16="http://schemas.microsoft.com/office/drawing/2014/main" id="{6C5C4CF1-EFE9-DB4F-BB02-A27793C328E6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6"/>
            </p:custDataLst>
          </p:nvPr>
        </p:nvSpPr>
        <p:spPr>
          <a:xfrm>
            <a:off x="5400000" y="5004000"/>
            <a:ext cx="3600000" cy="11285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© Copyright Kommunikation </a:t>
            </a:r>
            <a:r>
              <a:rPr lang="de-DE" dirty="0" err="1"/>
              <a:t>UniBE</a:t>
            </a:r>
            <a:r>
              <a:rPr lang="de-DE" dirty="0"/>
              <a:t>: Version 3.0, 11.2018</a:t>
            </a:r>
          </a:p>
        </p:txBody>
      </p:sp>
      <p:pic>
        <p:nvPicPr>
          <p:cNvPr id="5" name="Bild 5">
            <a:extLst>
              <a:ext uri="{FF2B5EF4-FFF2-40B4-BE49-F238E27FC236}">
                <a16:creationId xmlns:a16="http://schemas.microsoft.com/office/drawing/2014/main" id="{C6DE84E5-9B63-C34F-923D-EB0B80D7BF96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5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7" r:id="rId2"/>
    <p:sldLayoutId id="2147483758" r:id="rId3"/>
  </p:sldLayoutIdLst>
  <p:hf hdr="0" dt="0"/>
  <p:txStyles>
    <p:titleStyle>
      <a:lvl1pPr algn="l" defTabSz="914377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rgbClr val="E6002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664" userDrawn="1">
          <p15:clr>
            <a:srgbClr val="F26B43"/>
          </p15:clr>
        </p15:guide>
        <p15:guide id="7" orient="horz" pos="634" userDrawn="1">
          <p15:clr>
            <a:srgbClr val="F26B43"/>
          </p15:clr>
        </p15:guide>
        <p15:guide id="9" orient="horz" pos="4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VN05MM9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C4F650-4714-4459-9718-90988B7D0CB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Tim Fischer, </a:t>
            </a:r>
            <a:r>
              <a:rPr lang="en-US" u="sng" dirty="0"/>
              <a:t>Özhan Özen, Joaquin </a:t>
            </a:r>
            <a:r>
              <a:rPr lang="en-US" u="sng" dirty="0" err="1"/>
              <a:t>Penalver</a:t>
            </a:r>
            <a:r>
              <a:rPr lang="en-US" u="sng" dirty="0"/>
              <a:t>-Andres</a:t>
            </a:r>
            <a:r>
              <a:rPr lang="en-US" dirty="0"/>
              <a:t>	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A41066-03A1-434E-A657-89551EF877F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May 2019, University of Bern, Advanced Topics in Machine Learning, Prof. Dr. Paolo </a:t>
            </a:r>
            <a:r>
              <a:rPr lang="en-US" dirty="0" err="1"/>
              <a:t>Favaro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0147C0-04E9-4C59-BC11-8FB6812A8AA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40000" y="2203200"/>
            <a:ext cx="7918200" cy="900000"/>
          </a:xfrm>
        </p:spPr>
        <p:txBody>
          <a:bodyPr/>
          <a:lstStyle/>
          <a:p>
            <a:r>
              <a:rPr lang="en-GB" dirty="0"/>
              <a:t>Classification of movement execution and imagination using EEG signals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A0E74BD-9FF4-4A6C-8194-7A763D75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Deep-learning</a:t>
            </a:r>
            <a:r>
              <a:rPr lang="en-US" dirty="0"/>
              <a:t> Your Brain</a:t>
            </a:r>
          </a:p>
        </p:txBody>
      </p:sp>
    </p:spTree>
    <p:extLst>
      <p:ext uri="{BB962C8B-B14F-4D97-AF65-F5344CB8AC3E}">
        <p14:creationId xmlns:p14="http://schemas.microsoft.com/office/powerpoint/2010/main" val="2880524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59F871-F26B-401B-B79B-2D426CCCD4E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Questions…?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3D544-F275-4DFD-867A-20B282264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B7904E-D816-4A4C-BEE2-43D8E9DA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your attention!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 descr="Human brain">
                <a:extLst>
                  <a:ext uri="{FF2B5EF4-FFF2-40B4-BE49-F238E27FC236}">
                    <a16:creationId xmlns:a16="http://schemas.microsoft.com/office/drawing/2014/main" id="{216CD0DC-EC87-4323-AF20-51DE252C31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9335483"/>
                  </p:ext>
                </p:extLst>
              </p:nvPr>
            </p:nvGraphicFramePr>
            <p:xfrm>
              <a:off x="3149124" y="1657350"/>
              <a:ext cx="2845751" cy="28516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45751" cy="2851639"/>
                    </a:xfrm>
                    <a:prstGeom prst="rect">
                      <a:avLst/>
                    </a:prstGeom>
                  </am3d:spPr>
                  <am3d:camera>
                    <am3d:pos x="0" y="0" z="693123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954572" d="1000000"/>
                    <am3d:preTrans dx="0" dy="-17931527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 descr="Human brain">
                <a:extLst>
                  <a:ext uri="{FF2B5EF4-FFF2-40B4-BE49-F238E27FC236}">
                    <a16:creationId xmlns:a16="http://schemas.microsoft.com/office/drawing/2014/main" id="{216CD0DC-EC87-4323-AF20-51DE252C31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9124" y="1657350"/>
                <a:ext cx="2845751" cy="285163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3E992C0-8B57-41D3-9F1D-EDA8D4F8C31D}"/>
              </a:ext>
            </a:extLst>
          </p:cNvPr>
          <p:cNvSpPr/>
          <p:nvPr/>
        </p:nvSpPr>
        <p:spPr>
          <a:xfrm>
            <a:off x="6248400" y="3638550"/>
            <a:ext cx="2895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b="1" dirty="0">
                <a:solidFill>
                  <a:srgbClr val="000000"/>
                </a:solidFill>
              </a:rPr>
              <a:t>Take part in our motor learning experiments ;) Write to </a:t>
            </a:r>
            <a:r>
              <a:rPr lang="en-US" sz="1600" dirty="0">
                <a:solidFill>
                  <a:srgbClr val="000000"/>
                </a:solidFill>
              </a:rPr>
              <a:t>joaquin.penalverdeandres@artorg.unibe.ch</a:t>
            </a:r>
          </a:p>
        </p:txBody>
      </p:sp>
    </p:spTree>
    <p:extLst>
      <p:ext uri="{BB962C8B-B14F-4D97-AF65-F5344CB8AC3E}">
        <p14:creationId xmlns:p14="http://schemas.microsoft.com/office/powerpoint/2010/main" val="346526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9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n de right and left foot">
            <a:extLst>
              <a:ext uri="{FF2B5EF4-FFF2-40B4-BE49-F238E27FC236}">
                <a16:creationId xmlns:a16="http://schemas.microsoft.com/office/drawing/2014/main" id="{8BD24340-39E0-4476-91CF-AE9D29425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43"/>
          <a:stretch/>
        </p:blipFill>
        <p:spPr bwMode="auto">
          <a:xfrm>
            <a:off x="2211055" y="3673781"/>
            <a:ext cx="1196513" cy="114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3.bp.blogspot.com/_ufHWxVXtXL0/TQgm9OLwBsI/AAAAAAAAC5o/epnQpc-hxcc/s400/euro-10_37122_lg.gif">
            <a:extLst>
              <a:ext uri="{FF2B5EF4-FFF2-40B4-BE49-F238E27FC236}">
                <a16:creationId xmlns:a16="http://schemas.microsoft.com/office/drawing/2014/main" id="{56B4561C-1C63-48E9-ABE1-955DB6889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1402" y="3774501"/>
            <a:ext cx="1188954" cy="67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7E0DA45-19A1-4A54-B7CA-68BF9CBCAED2}"/>
              </a:ext>
            </a:extLst>
          </p:cNvPr>
          <p:cNvSpPr txBox="1"/>
          <p:nvPr/>
        </p:nvSpPr>
        <p:spPr>
          <a:xfrm>
            <a:off x="1419160" y="3844783"/>
            <a:ext cx="1023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E6002F"/>
                </a:solidFill>
              </a:rPr>
              <a:t>OR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70627D3-ECEB-4695-A6D0-90A8C592334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40000" y="1399381"/>
            <a:ext cx="7020000" cy="410369"/>
          </a:xfrm>
        </p:spPr>
        <p:txBody>
          <a:bodyPr/>
          <a:lstStyle/>
          <a:p>
            <a:r>
              <a:rPr lang="en-US" dirty="0"/>
              <a:t>What do we aim for?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44AF7C9-5FAF-44AC-A7CD-48862CDAE9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B7904E-D816-4A4C-BEE2-43D8E9DAF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14349"/>
            <a:ext cx="7020000" cy="732631"/>
          </a:xfrm>
        </p:spPr>
        <p:txBody>
          <a:bodyPr/>
          <a:lstStyle/>
          <a:p>
            <a:r>
              <a:rPr lang="en-GB" dirty="0"/>
              <a:t>Classification of movement execution and imagination using EEG signals</a:t>
            </a:r>
            <a:endParaRPr lang="en-US" dirty="0"/>
          </a:p>
        </p:txBody>
      </p:sp>
      <p:pic>
        <p:nvPicPr>
          <p:cNvPr id="30" name="Picture 29" descr="A picture containing photo, person, man, showing&#10;&#10;Description automatically generated">
            <a:extLst>
              <a:ext uri="{FF2B5EF4-FFF2-40B4-BE49-F238E27FC236}">
                <a16:creationId xmlns:a16="http://schemas.microsoft.com/office/drawing/2014/main" id="{38B0D219-2A98-4900-9BD1-9882CECB76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61" t="13595" b="57407"/>
          <a:stretch/>
        </p:blipFill>
        <p:spPr>
          <a:xfrm>
            <a:off x="1428555" y="2043071"/>
            <a:ext cx="1023158" cy="104241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F7C966F-13CE-4956-91EF-949AA5987A9E}"/>
              </a:ext>
            </a:extLst>
          </p:cNvPr>
          <p:cNvGrpSpPr/>
          <p:nvPr/>
        </p:nvGrpSpPr>
        <p:grpSpPr>
          <a:xfrm rot="10800000">
            <a:off x="3581400" y="1702574"/>
            <a:ext cx="1732576" cy="1631177"/>
            <a:chOff x="12803837" y="29606832"/>
            <a:chExt cx="5357233" cy="5908382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DB48E8F4-F19E-4CC9-B9B8-D0E829747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53695"/>
            <a:stretch/>
          </p:blipFill>
          <p:spPr>
            <a:xfrm>
              <a:off x="12803837" y="29611991"/>
              <a:ext cx="2588251" cy="5785722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A23148FE-588A-43C9-A3EB-203C5022DF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51531"/>
            <a:stretch/>
          </p:blipFill>
          <p:spPr>
            <a:xfrm flipH="1">
              <a:off x="15394419" y="29606832"/>
              <a:ext cx="2766651" cy="5908382"/>
            </a:xfrm>
            <a:prstGeom prst="rect">
              <a:avLst/>
            </a:prstGeom>
          </p:spPr>
        </p:pic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CBD8679A-EA8E-4D42-89DE-C6CDA47223CC}"/>
              </a:ext>
            </a:extLst>
          </p:cNvPr>
          <p:cNvSpPr/>
          <p:nvPr/>
        </p:nvSpPr>
        <p:spPr>
          <a:xfrm>
            <a:off x="2451712" y="2419350"/>
            <a:ext cx="955856" cy="457200"/>
          </a:xfrm>
          <a:prstGeom prst="rightArrow">
            <a:avLst/>
          </a:prstGeom>
          <a:solidFill>
            <a:srgbClr val="E6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91817FB-8E5E-FC4A-A993-B4D750CB0355}"/>
              </a:ext>
            </a:extLst>
          </p:cNvPr>
          <p:cNvSpPr/>
          <p:nvPr/>
        </p:nvSpPr>
        <p:spPr>
          <a:xfrm>
            <a:off x="5410200" y="2343150"/>
            <a:ext cx="955856" cy="457200"/>
          </a:xfrm>
          <a:prstGeom prst="rightArrow">
            <a:avLst/>
          </a:prstGeom>
          <a:solidFill>
            <a:srgbClr val="E6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Resultado de imagen de right and left foot">
            <a:extLst>
              <a:ext uri="{FF2B5EF4-FFF2-40B4-BE49-F238E27FC236}">
                <a16:creationId xmlns:a16="http://schemas.microsoft.com/office/drawing/2014/main" id="{67861D69-384E-5647-B92B-7C06018EA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43"/>
          <a:stretch/>
        </p:blipFill>
        <p:spPr bwMode="auto">
          <a:xfrm>
            <a:off x="6902570" y="1440356"/>
            <a:ext cx="1327958" cy="127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3.bp.blogspot.com/_ufHWxVXtXL0/TQgm9OLwBsI/AAAAAAAAC5o/epnQpc-hxcc/s400/euro-10_37122_lg.gif">
            <a:extLst>
              <a:ext uri="{FF2B5EF4-FFF2-40B4-BE49-F238E27FC236}">
                <a16:creationId xmlns:a16="http://schemas.microsoft.com/office/drawing/2014/main" id="{268A353D-A2C9-FD43-830D-7A736F7E9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839636" y="3703375"/>
            <a:ext cx="1440727" cy="81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2DFB59-1978-2340-AFF9-2144C0E69072}"/>
              </a:ext>
            </a:extLst>
          </p:cNvPr>
          <p:cNvSpPr txBox="1"/>
          <p:nvPr/>
        </p:nvSpPr>
        <p:spPr>
          <a:xfrm>
            <a:off x="7163206" y="2808485"/>
            <a:ext cx="1023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E6002F"/>
                </a:solidFill>
              </a:rPr>
              <a:t>OR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61F15B1-2B80-9141-BAC5-5BC93C3EB64E}"/>
              </a:ext>
            </a:extLst>
          </p:cNvPr>
          <p:cNvSpPr/>
          <p:nvPr/>
        </p:nvSpPr>
        <p:spPr>
          <a:xfrm rot="16200000">
            <a:off x="1574785" y="3194918"/>
            <a:ext cx="553999" cy="457200"/>
          </a:xfrm>
          <a:prstGeom prst="rightArrow">
            <a:avLst/>
          </a:prstGeom>
          <a:solidFill>
            <a:srgbClr val="E6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3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" grpId="0" animBg="1"/>
      <p:bldP spid="13" grpId="0" animBg="1"/>
      <p:bldP spid="16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67090E-B681-4A30-AB55-B8ADCF3EAFB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Current and future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79CF3-275A-49EF-9A3B-447BB9CE65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B7904E-D816-4A4C-BEE2-43D8E9DA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read your mind?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E14BE-5A9D-414B-A484-941E3A13AC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33550"/>
            <a:ext cx="4979811" cy="279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29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D5DCC3-1F51-4B71-ADB7-2DE7FDEEB3E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EEG 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667DF-F8A6-4FFC-96E7-33AF100C76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B7904E-D816-4A4C-BEE2-43D8E9DA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understand people’s intention?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BBF07-212C-4A94-B3EB-D5AFC9D69427}"/>
              </a:ext>
            </a:extLst>
          </p:cNvPr>
          <p:cNvSpPr txBox="1"/>
          <p:nvPr/>
        </p:nvSpPr>
        <p:spPr>
          <a:xfrm>
            <a:off x="-142110" y="4139923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Time Domain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DB808-D237-49C6-A762-6949AE18576C}"/>
              </a:ext>
            </a:extLst>
          </p:cNvPr>
          <p:cNvSpPr txBox="1"/>
          <p:nvPr/>
        </p:nvSpPr>
        <p:spPr>
          <a:xfrm>
            <a:off x="2667000" y="4126799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Frequency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1722B-48CD-4F3C-BE25-19AB21C3C977}"/>
              </a:ext>
            </a:extLst>
          </p:cNvPr>
          <p:cNvSpPr txBox="1"/>
          <p:nvPr/>
        </p:nvSpPr>
        <p:spPr>
          <a:xfrm>
            <a:off x="5815208" y="4126799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Spatial Domain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15CC08-7D58-42CB-B491-E3BB13010F31}"/>
              </a:ext>
            </a:extLst>
          </p:cNvPr>
          <p:cNvGrpSpPr/>
          <p:nvPr/>
        </p:nvGrpSpPr>
        <p:grpSpPr>
          <a:xfrm>
            <a:off x="499615" y="1996519"/>
            <a:ext cx="2500537" cy="1905000"/>
            <a:chOff x="1369299" y="2721714"/>
            <a:chExt cx="2212101" cy="1755036"/>
          </a:xfrm>
        </p:grpSpPr>
        <p:pic>
          <p:nvPicPr>
            <p:cNvPr id="8" name="Picture 4" descr="Resultado de imagen de erp eeg">
              <a:extLst>
                <a:ext uri="{FF2B5EF4-FFF2-40B4-BE49-F238E27FC236}">
                  <a16:creationId xmlns:a16="http://schemas.microsoft.com/office/drawing/2014/main" id="{1D3C5D2B-DD17-4208-9BD5-3E3083944A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299" y="2721714"/>
              <a:ext cx="2212101" cy="1755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Forma libre: forma 9">
              <a:extLst>
                <a:ext uri="{FF2B5EF4-FFF2-40B4-BE49-F238E27FC236}">
                  <a16:creationId xmlns:a16="http://schemas.microsoft.com/office/drawing/2014/main" id="{7C8BBCA1-A89A-49B8-9833-029C844FA8F2}"/>
                </a:ext>
              </a:extLst>
            </p:cNvPr>
            <p:cNvSpPr/>
            <p:nvPr/>
          </p:nvSpPr>
          <p:spPr bwMode="auto">
            <a:xfrm>
              <a:off x="1659080" y="2855974"/>
              <a:ext cx="1646059" cy="1162484"/>
            </a:xfrm>
            <a:custGeom>
              <a:avLst/>
              <a:gdLst>
                <a:gd name="connsiteX0" fmla="*/ 0 w 4159306"/>
                <a:gd name="connsiteY0" fmla="*/ 712457 h 3013967"/>
                <a:gd name="connsiteX1" fmla="*/ 461246 w 4159306"/>
                <a:gd name="connsiteY1" fmla="*/ 728641 h 3013967"/>
                <a:gd name="connsiteX2" fmla="*/ 825387 w 4159306"/>
                <a:gd name="connsiteY2" fmla="*/ 1181795 h 3013967"/>
                <a:gd name="connsiteX3" fmla="*/ 1116701 w 4159306"/>
                <a:gd name="connsiteY3" fmla="*/ 358 h 3013967"/>
                <a:gd name="connsiteX4" fmla="*/ 1529394 w 4159306"/>
                <a:gd name="connsiteY4" fmla="*/ 1319360 h 3013967"/>
                <a:gd name="connsiteX5" fmla="*/ 1917812 w 4159306"/>
                <a:gd name="connsiteY5" fmla="*/ 1011862 h 3013967"/>
                <a:gd name="connsiteX6" fmla="*/ 3333918 w 4159306"/>
                <a:gd name="connsiteY6" fmla="*/ 3010595 h 3013967"/>
                <a:gd name="connsiteX7" fmla="*/ 4159306 w 4159306"/>
                <a:gd name="connsiteY7" fmla="*/ 1392188 h 3013967"/>
                <a:gd name="connsiteX0" fmla="*/ 0 w 4159306"/>
                <a:gd name="connsiteY0" fmla="*/ 712457 h 3013703"/>
                <a:gd name="connsiteX1" fmla="*/ 461246 w 4159306"/>
                <a:gd name="connsiteY1" fmla="*/ 728641 h 3013703"/>
                <a:gd name="connsiteX2" fmla="*/ 825387 w 4159306"/>
                <a:gd name="connsiteY2" fmla="*/ 1181795 h 3013703"/>
                <a:gd name="connsiteX3" fmla="*/ 1116701 w 4159306"/>
                <a:gd name="connsiteY3" fmla="*/ 358 h 3013703"/>
                <a:gd name="connsiteX4" fmla="*/ 1529394 w 4159306"/>
                <a:gd name="connsiteY4" fmla="*/ 1319360 h 3013703"/>
                <a:gd name="connsiteX5" fmla="*/ 2023009 w 4159306"/>
                <a:gd name="connsiteY5" fmla="*/ 1028046 h 3013703"/>
                <a:gd name="connsiteX6" fmla="*/ 3333918 w 4159306"/>
                <a:gd name="connsiteY6" fmla="*/ 3010595 h 3013703"/>
                <a:gd name="connsiteX7" fmla="*/ 4159306 w 4159306"/>
                <a:gd name="connsiteY7" fmla="*/ 1392188 h 3013703"/>
                <a:gd name="connsiteX0" fmla="*/ 0 w 4159306"/>
                <a:gd name="connsiteY0" fmla="*/ 712459 h 3013705"/>
                <a:gd name="connsiteX1" fmla="*/ 453154 w 4159306"/>
                <a:gd name="connsiteY1" fmla="*/ 752919 h 3013705"/>
                <a:gd name="connsiteX2" fmla="*/ 825387 w 4159306"/>
                <a:gd name="connsiteY2" fmla="*/ 1181797 h 3013705"/>
                <a:gd name="connsiteX3" fmla="*/ 1116701 w 4159306"/>
                <a:gd name="connsiteY3" fmla="*/ 360 h 3013705"/>
                <a:gd name="connsiteX4" fmla="*/ 1529394 w 4159306"/>
                <a:gd name="connsiteY4" fmla="*/ 1319362 h 3013705"/>
                <a:gd name="connsiteX5" fmla="*/ 2023009 w 4159306"/>
                <a:gd name="connsiteY5" fmla="*/ 1028048 h 3013705"/>
                <a:gd name="connsiteX6" fmla="*/ 3333918 w 4159306"/>
                <a:gd name="connsiteY6" fmla="*/ 3010597 h 3013705"/>
                <a:gd name="connsiteX7" fmla="*/ 4159306 w 4159306"/>
                <a:gd name="connsiteY7" fmla="*/ 1392190 h 3013705"/>
                <a:gd name="connsiteX0" fmla="*/ 0 w 4159306"/>
                <a:gd name="connsiteY0" fmla="*/ 712459 h 3013705"/>
                <a:gd name="connsiteX1" fmla="*/ 453154 w 4159306"/>
                <a:gd name="connsiteY1" fmla="*/ 752919 h 3013705"/>
                <a:gd name="connsiteX2" fmla="*/ 825387 w 4159306"/>
                <a:gd name="connsiteY2" fmla="*/ 1181797 h 3013705"/>
                <a:gd name="connsiteX3" fmla="*/ 1116701 w 4159306"/>
                <a:gd name="connsiteY3" fmla="*/ 360 h 3013705"/>
                <a:gd name="connsiteX4" fmla="*/ 1529394 w 4159306"/>
                <a:gd name="connsiteY4" fmla="*/ 1319362 h 3013705"/>
                <a:gd name="connsiteX5" fmla="*/ 2023009 w 4159306"/>
                <a:gd name="connsiteY5" fmla="*/ 1028048 h 3013705"/>
                <a:gd name="connsiteX6" fmla="*/ 3333918 w 4159306"/>
                <a:gd name="connsiteY6" fmla="*/ 3010597 h 3013705"/>
                <a:gd name="connsiteX7" fmla="*/ 4159306 w 4159306"/>
                <a:gd name="connsiteY7" fmla="*/ 1392190 h 301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9306" h="3013705">
                  <a:moveTo>
                    <a:pt x="0" y="712459"/>
                  </a:moveTo>
                  <a:cubicBezTo>
                    <a:pt x="161841" y="681439"/>
                    <a:pt x="275130" y="707064"/>
                    <a:pt x="453154" y="752919"/>
                  </a:cubicBezTo>
                  <a:cubicBezTo>
                    <a:pt x="631178" y="798774"/>
                    <a:pt x="714796" y="1307223"/>
                    <a:pt x="825387" y="1181797"/>
                  </a:cubicBezTo>
                  <a:cubicBezTo>
                    <a:pt x="935978" y="1056371"/>
                    <a:pt x="999367" y="-22567"/>
                    <a:pt x="1116701" y="360"/>
                  </a:cubicBezTo>
                  <a:cubicBezTo>
                    <a:pt x="1234035" y="23287"/>
                    <a:pt x="1378343" y="1148081"/>
                    <a:pt x="1529394" y="1319362"/>
                  </a:cubicBezTo>
                  <a:cubicBezTo>
                    <a:pt x="1680445" y="1490643"/>
                    <a:pt x="1722255" y="746176"/>
                    <a:pt x="2023009" y="1028048"/>
                  </a:cubicBezTo>
                  <a:cubicBezTo>
                    <a:pt x="2323763" y="1309920"/>
                    <a:pt x="2977869" y="2949907"/>
                    <a:pt x="3333918" y="3010597"/>
                  </a:cubicBezTo>
                  <a:cubicBezTo>
                    <a:pt x="3689967" y="3071287"/>
                    <a:pt x="3933403" y="2233087"/>
                    <a:pt x="4159306" y="1392190"/>
                  </a:cubicBezTo>
                </a:path>
              </a:pathLst>
            </a:custGeom>
            <a:noFill/>
            <a:ln w="190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Times" charset="0"/>
                <a:ea typeface="ヒラギノ明朝 ProN W3" charset="-128"/>
                <a:cs typeface="ヒラギノ明朝 ProN W3" charset="-128"/>
                <a:sym typeface="Times" charset="0"/>
              </a:endParaRPr>
            </a:p>
          </p:txBody>
        </p:sp>
        <p:sp>
          <p:nvSpPr>
            <p:cNvPr id="10" name="Forma libre: forma 12">
              <a:extLst>
                <a:ext uri="{FF2B5EF4-FFF2-40B4-BE49-F238E27FC236}">
                  <a16:creationId xmlns:a16="http://schemas.microsoft.com/office/drawing/2014/main" id="{853A7056-AEE5-4B86-A11E-6CD750F756DB}"/>
                </a:ext>
              </a:extLst>
            </p:cNvPr>
            <p:cNvSpPr/>
            <p:nvPr/>
          </p:nvSpPr>
          <p:spPr bwMode="auto">
            <a:xfrm>
              <a:off x="1676774" y="2862711"/>
              <a:ext cx="1609598" cy="757166"/>
            </a:xfrm>
            <a:custGeom>
              <a:avLst/>
              <a:gdLst>
                <a:gd name="connsiteX0" fmla="*/ 0 w 4067175"/>
                <a:gd name="connsiteY0" fmla="*/ 686171 h 1962930"/>
                <a:gd name="connsiteX1" fmla="*/ 390525 w 4067175"/>
                <a:gd name="connsiteY1" fmla="*/ 686171 h 1962930"/>
                <a:gd name="connsiteX2" fmla="*/ 771525 w 4067175"/>
                <a:gd name="connsiteY2" fmla="*/ 1219571 h 1962930"/>
                <a:gd name="connsiteX3" fmla="*/ 1104900 w 4067175"/>
                <a:gd name="connsiteY3" fmla="*/ 371 h 1962930"/>
                <a:gd name="connsiteX4" fmla="*/ 1495425 w 4067175"/>
                <a:gd name="connsiteY4" fmla="*/ 1362446 h 1962930"/>
                <a:gd name="connsiteX5" fmla="*/ 1952625 w 4067175"/>
                <a:gd name="connsiteY5" fmla="*/ 943346 h 1962930"/>
                <a:gd name="connsiteX6" fmla="*/ 3286125 w 4067175"/>
                <a:gd name="connsiteY6" fmla="*/ 1952996 h 1962930"/>
                <a:gd name="connsiteX7" fmla="*/ 4067175 w 4067175"/>
                <a:gd name="connsiteY7" fmla="*/ 1371971 h 196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67175" h="1962930">
                  <a:moveTo>
                    <a:pt x="0" y="686171"/>
                  </a:moveTo>
                  <a:cubicBezTo>
                    <a:pt x="130969" y="641721"/>
                    <a:pt x="261938" y="597271"/>
                    <a:pt x="390525" y="686171"/>
                  </a:cubicBezTo>
                  <a:cubicBezTo>
                    <a:pt x="519112" y="775071"/>
                    <a:pt x="652463" y="1333871"/>
                    <a:pt x="771525" y="1219571"/>
                  </a:cubicBezTo>
                  <a:cubicBezTo>
                    <a:pt x="890587" y="1105271"/>
                    <a:pt x="984250" y="-23441"/>
                    <a:pt x="1104900" y="371"/>
                  </a:cubicBezTo>
                  <a:cubicBezTo>
                    <a:pt x="1225550" y="24183"/>
                    <a:pt x="1354138" y="1205284"/>
                    <a:pt x="1495425" y="1362446"/>
                  </a:cubicBezTo>
                  <a:cubicBezTo>
                    <a:pt x="1636712" y="1519608"/>
                    <a:pt x="1654175" y="844921"/>
                    <a:pt x="1952625" y="943346"/>
                  </a:cubicBezTo>
                  <a:cubicBezTo>
                    <a:pt x="2251075" y="1041771"/>
                    <a:pt x="2933700" y="1881559"/>
                    <a:pt x="3286125" y="1952996"/>
                  </a:cubicBezTo>
                  <a:cubicBezTo>
                    <a:pt x="3638550" y="2024433"/>
                    <a:pt x="3852862" y="1698202"/>
                    <a:pt x="4067175" y="1371971"/>
                  </a:cubicBezTo>
                </a:path>
              </a:pathLst>
            </a:custGeom>
            <a:noFill/>
            <a:ln w="19050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" charset="0"/>
                <a:ea typeface="ヒラギノ明朝 ProN W3" charset="-128"/>
                <a:cs typeface="ヒラギノ明朝 ProN W3" charset="-128"/>
                <a:sym typeface="Times" charset="0"/>
              </a:endParaRPr>
            </a:p>
          </p:txBody>
        </p:sp>
      </p:grpSp>
      <p:pic>
        <p:nvPicPr>
          <p:cNvPr id="1026" name="Picture 2" descr="Resultado de imagen de spectrogram eeg deep learning">
            <a:extLst>
              <a:ext uri="{FF2B5EF4-FFF2-40B4-BE49-F238E27FC236}">
                <a16:creationId xmlns:a16="http://schemas.microsoft.com/office/drawing/2014/main" id="{2C9699C8-E4C2-458C-8437-0826A5EF1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" t="8438" r="10001"/>
          <a:stretch/>
        </p:blipFill>
        <p:spPr bwMode="auto">
          <a:xfrm>
            <a:off x="2971800" y="2181854"/>
            <a:ext cx="2828677" cy="151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198CD6-60D9-4C68-B43F-06ACA0304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33846" b="-3066"/>
          <a:stretch/>
        </p:blipFill>
        <p:spPr>
          <a:xfrm>
            <a:off x="6113750" y="2307192"/>
            <a:ext cx="3026075" cy="11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1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4D0FEB-602D-47ED-A42C-22B209410A17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40000" y="971550"/>
            <a:ext cx="7020000" cy="410369"/>
          </a:xfrm>
        </p:spPr>
        <p:txBody>
          <a:bodyPr/>
          <a:lstStyle/>
          <a:p>
            <a:r>
              <a:rPr lang="en-US" dirty="0"/>
              <a:t>Challenges in EEG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33567-B885-41AA-B859-835124E2635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B7904E-D816-4A4C-BEE2-43D8E9DA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person, one world</a:t>
            </a:r>
          </a:p>
        </p:txBody>
      </p:sp>
      <p:pic>
        <p:nvPicPr>
          <p:cNvPr id="2050" name="Picture 2" descr="Resultado de imagen de artefacts eeg">
            <a:extLst>
              <a:ext uri="{FF2B5EF4-FFF2-40B4-BE49-F238E27FC236}">
                <a16:creationId xmlns:a16="http://schemas.microsoft.com/office/drawing/2014/main" id="{C78A9105-607D-4C92-BDB3-8EA6F8194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2" r="1483"/>
          <a:stretch/>
        </p:blipFill>
        <p:spPr bwMode="auto">
          <a:xfrm>
            <a:off x="746611" y="1645640"/>
            <a:ext cx="1622814" cy="209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neurobiologia.uniroma1.it/wp-content/uploads/2018/10/Picture1.png">
            <a:extLst>
              <a:ext uri="{FF2B5EF4-FFF2-40B4-BE49-F238E27FC236}">
                <a16:creationId xmlns:a16="http://schemas.microsoft.com/office/drawing/2014/main" id="{DD5C9D20-CDE8-4156-B917-0279639D8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410" y="1965321"/>
            <a:ext cx="3126205" cy="16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C0E120-4840-4F7B-A2A1-4FF8B94644F9}"/>
              </a:ext>
            </a:extLst>
          </p:cNvPr>
          <p:cNvSpPr txBox="1"/>
          <p:nvPr/>
        </p:nvSpPr>
        <p:spPr>
          <a:xfrm>
            <a:off x="5943600" y="1512710"/>
            <a:ext cx="2879482" cy="2308324"/>
          </a:xfrm>
          <a:prstGeom prst="rect">
            <a:avLst/>
          </a:prstGeom>
          <a:noFill/>
          <a:ln w="38100">
            <a:solidFill>
              <a:srgbClr val="E6002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Images:</a:t>
            </a:r>
          </a:p>
          <a:p>
            <a:pPr algn="ctr"/>
            <a:r>
              <a:rPr lang="en-US" b="1" dirty="0" err="1">
                <a:latin typeface="+mj-lt"/>
              </a:rPr>
              <a:t>Imagenet</a:t>
            </a:r>
            <a:endParaRPr lang="en-US" b="1" dirty="0">
              <a:latin typeface="+mj-lt"/>
            </a:endParaRPr>
          </a:p>
          <a:p>
            <a:pPr algn="ctr"/>
            <a:r>
              <a:rPr lang="en-US" dirty="0"/>
              <a:t>&gt;14 </a:t>
            </a:r>
            <a:r>
              <a:rPr lang="en-US" dirty="0" err="1"/>
              <a:t>mio</a:t>
            </a:r>
            <a:r>
              <a:rPr lang="en-US" dirty="0"/>
              <a:t>. Images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EEG:</a:t>
            </a:r>
          </a:p>
          <a:p>
            <a:pPr algn="ctr"/>
            <a:r>
              <a:rPr lang="en-US" b="1" dirty="0" err="1"/>
              <a:t>Physionet</a:t>
            </a:r>
            <a:r>
              <a:rPr lang="en-US" b="1" dirty="0"/>
              <a:t> BCI 2000</a:t>
            </a:r>
          </a:p>
          <a:p>
            <a:pPr algn="ctr"/>
            <a:r>
              <a:rPr lang="en-US" dirty="0"/>
              <a:t>109 subjects, 64 electrodes, 7 different tasks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04FCE-BD01-9446-87A5-186B0C394A26}"/>
              </a:ext>
            </a:extLst>
          </p:cNvPr>
          <p:cNvSpPr txBox="1"/>
          <p:nvPr/>
        </p:nvSpPr>
        <p:spPr>
          <a:xfrm>
            <a:off x="-142110" y="4139923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Artefacts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302A00-F5F0-5043-BC66-B3DDF7E93C2B}"/>
              </a:ext>
            </a:extLst>
          </p:cNvPr>
          <p:cNvSpPr txBox="1"/>
          <p:nvPr/>
        </p:nvSpPr>
        <p:spPr>
          <a:xfrm>
            <a:off x="2440487" y="4139923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Complex neural processes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D5FE45-16C2-C942-BFB9-8F5B1AE1E82A}"/>
              </a:ext>
            </a:extLst>
          </p:cNvPr>
          <p:cNvSpPr txBox="1"/>
          <p:nvPr/>
        </p:nvSpPr>
        <p:spPr>
          <a:xfrm>
            <a:off x="5815208" y="4126799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Limited Data</a:t>
            </a:r>
          </a:p>
        </p:txBody>
      </p:sp>
    </p:spTree>
    <p:extLst>
      <p:ext uri="{BB962C8B-B14F-4D97-AF65-F5344CB8AC3E}">
        <p14:creationId xmlns:p14="http://schemas.microsoft.com/office/powerpoint/2010/main" val="297282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9151D6-7773-4D5B-A4B6-C26DE83C8F3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40000" y="971550"/>
            <a:ext cx="4717800" cy="410369"/>
          </a:xfrm>
        </p:spPr>
        <p:txBody>
          <a:bodyPr/>
          <a:lstStyle/>
          <a:p>
            <a:r>
              <a:rPr lang="en-US" dirty="0"/>
              <a:t>Classification on EEG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CBAED-99A4-4E42-BD82-FEC4DCD5B9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B7904E-D816-4A4C-BEE2-43D8E9DA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attempts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251BD-BF1D-404E-85DC-584CFE623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733550"/>
            <a:ext cx="3933198" cy="251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DC07E5-47DE-4050-9E10-A25B65BFC6A7}"/>
              </a:ext>
            </a:extLst>
          </p:cNvPr>
          <p:cNvSpPr txBox="1"/>
          <p:nvPr/>
        </p:nvSpPr>
        <p:spPr>
          <a:xfrm>
            <a:off x="1020699" y="4321373"/>
            <a:ext cx="2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Yannick et. al. (2019), arXiv:1901.05498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A0071E-84F9-440E-9A4C-7E1982C08FF2}"/>
              </a:ext>
            </a:extLst>
          </p:cNvPr>
          <p:cNvSpPr txBox="1"/>
          <p:nvPr/>
        </p:nvSpPr>
        <p:spPr>
          <a:xfrm>
            <a:off x="4572000" y="1443779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Zhang et al. (2018),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Advances in Knowledge Discovery and Data Mining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20 subjects, 5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Sliding window (10 points, 50% overlap)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3D-CNN + LSTM + RL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93% accuracy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CE4E2-8837-45BE-9B03-35E4535BCD9E}"/>
              </a:ext>
            </a:extLst>
          </p:cNvPr>
          <p:cNvSpPr txBox="1"/>
          <p:nvPr/>
        </p:nvSpPr>
        <p:spPr>
          <a:xfrm>
            <a:off x="4572000" y="3456221"/>
            <a:ext cx="42672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Schirrmeister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et al. (2017), Hum. Brain Mapp</a:t>
            </a: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Compared FBCSP, Deep and Shallow CNN in 5 task </a:t>
            </a:r>
            <a:r>
              <a:rPr lang="en-GB" dirty="0" err="1">
                <a:solidFill>
                  <a:srgbClr val="000000"/>
                </a:solidFill>
              </a:rPr>
              <a:t>clasiffication</a:t>
            </a:r>
            <a:endParaRPr lang="en-GB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Best accuracy over datasets 93% in Shallow CNN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91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C0709B-9DC1-4B18-B595-ABF89889F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610" y="548000"/>
            <a:ext cx="846697" cy="8017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6D49EBC-74AB-48F6-800C-E40364FC9770}"/>
              </a:ext>
            </a:extLst>
          </p:cNvPr>
          <p:cNvGrpSpPr/>
          <p:nvPr/>
        </p:nvGrpSpPr>
        <p:grpSpPr>
          <a:xfrm>
            <a:off x="6778909" y="1239838"/>
            <a:ext cx="1234218" cy="1108500"/>
            <a:chOff x="6477001" y="2663428"/>
            <a:chExt cx="1083000" cy="990600"/>
          </a:xfrm>
        </p:grpSpPr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6B2BC239-FEB6-4658-8022-1A440980EB55}"/>
                </a:ext>
              </a:extLst>
            </p:cNvPr>
            <p:cNvSpPr/>
            <p:nvPr/>
          </p:nvSpPr>
          <p:spPr>
            <a:xfrm>
              <a:off x="6841372" y="3334831"/>
              <a:ext cx="304800" cy="304106"/>
            </a:xfrm>
            <a:prstGeom prst="cube">
              <a:avLst>
                <a:gd name="adj" fmla="val 28978"/>
              </a:avLst>
            </a:prstGeom>
            <a:solidFill>
              <a:schemeClr val="accent6">
                <a:alpha val="92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43246C66-1713-434E-8D52-18CFB1369248}"/>
                </a:ext>
              </a:extLst>
            </p:cNvPr>
            <p:cNvSpPr/>
            <p:nvPr/>
          </p:nvSpPr>
          <p:spPr>
            <a:xfrm>
              <a:off x="6477001" y="2663428"/>
              <a:ext cx="1083000" cy="990600"/>
            </a:xfrm>
            <a:prstGeom prst="cube">
              <a:avLst>
                <a:gd name="adj" fmla="val 50512"/>
              </a:avLst>
            </a:prstGeom>
            <a:solidFill>
              <a:schemeClr val="accent1"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BFB35A-4226-4447-A09D-3C5953BE8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500812" y="3187535"/>
              <a:ext cx="529189" cy="462999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BF11C-D905-44A7-B372-3315178AF0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B7904E-D816-4A4C-BEE2-43D8E9DA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Network structures used</a:t>
            </a:r>
          </a:p>
        </p:txBody>
      </p:sp>
      <p:pic>
        <p:nvPicPr>
          <p:cNvPr id="1026" name="Picture 2" descr="Resultado de imagen de eeg data">
            <a:extLst>
              <a:ext uri="{FF2B5EF4-FFF2-40B4-BE49-F238E27FC236}">
                <a16:creationId xmlns:a16="http://schemas.microsoft.com/office/drawing/2014/main" id="{AFDBC368-5CC1-42B0-9C13-55A1EA01E0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21667"/>
          <a:stretch/>
        </p:blipFill>
        <p:spPr bwMode="auto">
          <a:xfrm>
            <a:off x="3314700" y="930934"/>
            <a:ext cx="2514600" cy="16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E3B76B0-207B-4F46-A5B6-4DB460BDAE02}"/>
              </a:ext>
            </a:extLst>
          </p:cNvPr>
          <p:cNvGrpSpPr/>
          <p:nvPr/>
        </p:nvGrpSpPr>
        <p:grpSpPr>
          <a:xfrm>
            <a:off x="1136248" y="1540534"/>
            <a:ext cx="1356627" cy="807804"/>
            <a:chOff x="974923" y="1507707"/>
            <a:chExt cx="1356627" cy="807804"/>
          </a:xfrm>
        </p:grpSpPr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EC4838DF-E5AB-4601-B5A6-7F319FF09A28}"/>
                </a:ext>
              </a:extLst>
            </p:cNvPr>
            <p:cNvSpPr/>
            <p:nvPr/>
          </p:nvSpPr>
          <p:spPr>
            <a:xfrm>
              <a:off x="1421729" y="2114922"/>
              <a:ext cx="330871" cy="200589"/>
            </a:xfrm>
            <a:prstGeom prst="cube">
              <a:avLst>
                <a:gd name="adj" fmla="val 63523"/>
              </a:avLst>
            </a:prstGeom>
            <a:solidFill>
              <a:schemeClr val="accent6">
                <a:alpha val="92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7FF269CD-4FC3-49EA-A946-FF90B0EC37A0}"/>
                </a:ext>
              </a:extLst>
            </p:cNvPr>
            <p:cNvSpPr/>
            <p:nvPr/>
          </p:nvSpPr>
          <p:spPr>
            <a:xfrm>
              <a:off x="974923" y="1507707"/>
              <a:ext cx="1356627" cy="807804"/>
            </a:xfrm>
            <a:prstGeom prst="cube">
              <a:avLst>
                <a:gd name="adj" fmla="val 88837"/>
              </a:avLst>
            </a:prstGeom>
            <a:solidFill>
              <a:schemeClr val="accent1"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40CFFD-C408-463B-9A07-DFEC3BAABC70}"/>
              </a:ext>
            </a:extLst>
          </p:cNvPr>
          <p:cNvGrpSpPr/>
          <p:nvPr/>
        </p:nvGrpSpPr>
        <p:grpSpPr>
          <a:xfrm>
            <a:off x="1136248" y="2382111"/>
            <a:ext cx="1356627" cy="807804"/>
            <a:chOff x="974923" y="1507707"/>
            <a:chExt cx="1356627" cy="807804"/>
          </a:xfrm>
        </p:grpSpPr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748014FE-504D-4645-B9D3-FB8BB285D95F}"/>
                </a:ext>
              </a:extLst>
            </p:cNvPr>
            <p:cNvSpPr/>
            <p:nvPr/>
          </p:nvSpPr>
          <p:spPr>
            <a:xfrm>
              <a:off x="1421729" y="2114922"/>
              <a:ext cx="330871" cy="200589"/>
            </a:xfrm>
            <a:prstGeom prst="cube">
              <a:avLst>
                <a:gd name="adj" fmla="val 63523"/>
              </a:avLst>
            </a:prstGeom>
            <a:solidFill>
              <a:schemeClr val="accent6">
                <a:alpha val="92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A3756F8D-8D59-4825-A842-3AEFDC408875}"/>
                </a:ext>
              </a:extLst>
            </p:cNvPr>
            <p:cNvSpPr/>
            <p:nvPr/>
          </p:nvSpPr>
          <p:spPr>
            <a:xfrm>
              <a:off x="974923" y="1507707"/>
              <a:ext cx="1356627" cy="807804"/>
            </a:xfrm>
            <a:prstGeom prst="cube">
              <a:avLst>
                <a:gd name="adj" fmla="val 88837"/>
              </a:avLst>
            </a:prstGeom>
            <a:solidFill>
              <a:schemeClr val="accent1"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0DD9B0-321F-43B7-A3B3-98A18EDBC7A0}"/>
              </a:ext>
            </a:extLst>
          </p:cNvPr>
          <p:cNvGrpSpPr/>
          <p:nvPr/>
        </p:nvGrpSpPr>
        <p:grpSpPr>
          <a:xfrm>
            <a:off x="1136248" y="3223688"/>
            <a:ext cx="1356627" cy="807804"/>
            <a:chOff x="974923" y="1507707"/>
            <a:chExt cx="1356627" cy="807804"/>
          </a:xfrm>
        </p:grpSpPr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F0C9B53C-2238-4BAF-ACE7-5D13F584C357}"/>
                </a:ext>
              </a:extLst>
            </p:cNvPr>
            <p:cNvSpPr/>
            <p:nvPr/>
          </p:nvSpPr>
          <p:spPr>
            <a:xfrm>
              <a:off x="1421729" y="2114922"/>
              <a:ext cx="330871" cy="200589"/>
            </a:xfrm>
            <a:prstGeom prst="cube">
              <a:avLst>
                <a:gd name="adj" fmla="val 63523"/>
              </a:avLst>
            </a:prstGeom>
            <a:solidFill>
              <a:schemeClr val="accent6">
                <a:alpha val="92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140FE5C9-A1C8-4870-9FA2-05AD5FD0CCCA}"/>
                </a:ext>
              </a:extLst>
            </p:cNvPr>
            <p:cNvSpPr/>
            <p:nvPr/>
          </p:nvSpPr>
          <p:spPr>
            <a:xfrm>
              <a:off x="974923" y="1507707"/>
              <a:ext cx="1356627" cy="807804"/>
            </a:xfrm>
            <a:prstGeom prst="cube">
              <a:avLst>
                <a:gd name="adj" fmla="val 88837"/>
              </a:avLst>
            </a:prstGeom>
            <a:solidFill>
              <a:schemeClr val="accent1"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BD8B9DC-8BE4-4F86-9BC4-1CD1850A5AD5}"/>
              </a:ext>
            </a:extLst>
          </p:cNvPr>
          <p:cNvSpPr/>
          <p:nvPr/>
        </p:nvSpPr>
        <p:spPr>
          <a:xfrm>
            <a:off x="3165374" y="2896159"/>
            <a:ext cx="330871" cy="1600200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74143-ED97-4FB7-A7EE-DBE1F912DD27}"/>
              </a:ext>
            </a:extLst>
          </p:cNvPr>
          <p:cNvSpPr/>
          <p:nvPr/>
        </p:nvSpPr>
        <p:spPr>
          <a:xfrm>
            <a:off x="5636598" y="2892908"/>
            <a:ext cx="330871" cy="1600200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BAD977-EED1-4903-A557-5D84C1AEB374}"/>
              </a:ext>
            </a:extLst>
          </p:cNvPr>
          <p:cNvSpPr/>
          <p:nvPr/>
        </p:nvSpPr>
        <p:spPr>
          <a:xfrm>
            <a:off x="4267200" y="2571750"/>
            <a:ext cx="684995" cy="2249622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exRH</a:t>
            </a:r>
            <a:endParaRPr lang="en-US" dirty="0"/>
          </a:p>
          <a:p>
            <a:pPr algn="ctr"/>
            <a:r>
              <a:rPr lang="en-US" dirty="0" err="1"/>
              <a:t>exLH</a:t>
            </a:r>
            <a:endParaRPr lang="en-US" dirty="0"/>
          </a:p>
          <a:p>
            <a:pPr algn="ctr"/>
            <a:r>
              <a:rPr lang="en-US" dirty="0" err="1"/>
              <a:t>imRH</a:t>
            </a:r>
            <a:endParaRPr lang="en-US" dirty="0"/>
          </a:p>
          <a:p>
            <a:pPr algn="ctr"/>
            <a:r>
              <a:rPr lang="en-US" dirty="0" err="1"/>
              <a:t>exLH</a:t>
            </a:r>
            <a:endParaRPr lang="en-US" dirty="0"/>
          </a:p>
          <a:p>
            <a:pPr algn="ctr"/>
            <a:r>
              <a:rPr lang="en-US" dirty="0" err="1"/>
              <a:t>exRF</a:t>
            </a:r>
            <a:endParaRPr lang="en-US" dirty="0"/>
          </a:p>
          <a:p>
            <a:pPr algn="ctr"/>
            <a:r>
              <a:rPr lang="en-US" dirty="0" err="1"/>
              <a:t>exLF</a:t>
            </a:r>
            <a:endParaRPr lang="en-US" dirty="0"/>
          </a:p>
          <a:p>
            <a:pPr algn="ctr"/>
            <a:r>
              <a:rPr lang="en-US" dirty="0" err="1"/>
              <a:t>imRF</a:t>
            </a:r>
            <a:endParaRPr lang="en-US" dirty="0"/>
          </a:p>
          <a:p>
            <a:pPr algn="ctr"/>
            <a:r>
              <a:rPr lang="en-US" dirty="0" err="1"/>
              <a:t>imLF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1327F4-6129-4F2C-BB82-A589739BB41F}"/>
              </a:ext>
            </a:extLst>
          </p:cNvPr>
          <p:cNvSpPr txBox="1"/>
          <p:nvPr/>
        </p:nvSpPr>
        <p:spPr>
          <a:xfrm>
            <a:off x="1970331" y="1246331"/>
            <a:ext cx="49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057F-DE1C-42AD-BE40-D4E75EEA7881}"/>
              </a:ext>
            </a:extLst>
          </p:cNvPr>
          <p:cNvSpPr txBox="1"/>
          <p:nvPr/>
        </p:nvSpPr>
        <p:spPr>
          <a:xfrm>
            <a:off x="2111745" y="1830110"/>
            <a:ext cx="141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320 </a:t>
            </a:r>
            <a:r>
              <a:rPr lang="en-US" sz="1600" dirty="0"/>
              <a:t>(or 10*)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A0464D-C03F-4959-BC24-7D659097F77C}"/>
              </a:ext>
            </a:extLst>
          </p:cNvPr>
          <p:cNvSpPr txBox="1"/>
          <p:nvPr/>
        </p:nvSpPr>
        <p:spPr>
          <a:xfrm>
            <a:off x="6928271" y="1461071"/>
            <a:ext cx="49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52CAAF-A80F-4C03-BCD7-858DAB0D9E97}"/>
              </a:ext>
            </a:extLst>
          </p:cNvPr>
          <p:cNvSpPr txBox="1"/>
          <p:nvPr/>
        </p:nvSpPr>
        <p:spPr>
          <a:xfrm>
            <a:off x="7959013" y="1112470"/>
            <a:ext cx="1337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320 </a:t>
            </a:r>
            <a:r>
              <a:rPr lang="en-US" sz="1600" dirty="0">
                <a:solidFill>
                  <a:prstClr val="black"/>
                </a:solidFill>
              </a:rPr>
              <a:t>(or 10*)</a:t>
            </a:r>
          </a:p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4796F-C5DC-44A6-ABE6-CAFDF5C5B831}"/>
              </a:ext>
            </a:extLst>
          </p:cNvPr>
          <p:cNvSpPr txBox="1"/>
          <p:nvPr/>
        </p:nvSpPr>
        <p:spPr>
          <a:xfrm>
            <a:off x="6335012" y="1894141"/>
            <a:ext cx="49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582182B-702E-47AF-81E5-6F6ECBEE5AEF}"/>
              </a:ext>
            </a:extLst>
          </p:cNvPr>
          <p:cNvGrpSpPr/>
          <p:nvPr/>
        </p:nvGrpSpPr>
        <p:grpSpPr>
          <a:xfrm>
            <a:off x="6778909" y="2252635"/>
            <a:ext cx="1234218" cy="1108500"/>
            <a:chOff x="6477001" y="2663428"/>
            <a:chExt cx="1083000" cy="990600"/>
          </a:xfrm>
        </p:grpSpPr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091528D1-6FCF-4BD4-A073-1FE63B8A7A54}"/>
                </a:ext>
              </a:extLst>
            </p:cNvPr>
            <p:cNvSpPr/>
            <p:nvPr/>
          </p:nvSpPr>
          <p:spPr>
            <a:xfrm>
              <a:off x="6841372" y="3334831"/>
              <a:ext cx="304800" cy="304106"/>
            </a:xfrm>
            <a:prstGeom prst="cube">
              <a:avLst>
                <a:gd name="adj" fmla="val 28978"/>
              </a:avLst>
            </a:prstGeom>
            <a:solidFill>
              <a:schemeClr val="accent6">
                <a:alpha val="92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0C2809EF-D6EB-4C6F-B2DE-52FFEDDB064E}"/>
                </a:ext>
              </a:extLst>
            </p:cNvPr>
            <p:cNvSpPr/>
            <p:nvPr/>
          </p:nvSpPr>
          <p:spPr>
            <a:xfrm>
              <a:off x="6477001" y="2663428"/>
              <a:ext cx="1083000" cy="990600"/>
            </a:xfrm>
            <a:prstGeom prst="cube">
              <a:avLst>
                <a:gd name="adj" fmla="val 50512"/>
              </a:avLst>
            </a:prstGeom>
            <a:solidFill>
              <a:schemeClr val="accent1"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D9F646B-8B95-49B9-AE66-42DB07E06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500812" y="3187535"/>
              <a:ext cx="529189" cy="46299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624C26D-5CE2-4082-B40A-1C98DD501713}"/>
              </a:ext>
            </a:extLst>
          </p:cNvPr>
          <p:cNvGrpSpPr/>
          <p:nvPr/>
        </p:nvGrpSpPr>
        <p:grpSpPr>
          <a:xfrm>
            <a:off x="6778909" y="3265431"/>
            <a:ext cx="1234218" cy="1108500"/>
            <a:chOff x="6477001" y="2663428"/>
            <a:chExt cx="1083000" cy="990600"/>
          </a:xfrm>
        </p:grpSpPr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9BC5FE7C-D81F-450E-91E0-E785A1512D17}"/>
                </a:ext>
              </a:extLst>
            </p:cNvPr>
            <p:cNvSpPr/>
            <p:nvPr/>
          </p:nvSpPr>
          <p:spPr>
            <a:xfrm>
              <a:off x="6841372" y="3334831"/>
              <a:ext cx="304800" cy="304106"/>
            </a:xfrm>
            <a:prstGeom prst="cube">
              <a:avLst>
                <a:gd name="adj" fmla="val 28978"/>
              </a:avLst>
            </a:prstGeom>
            <a:solidFill>
              <a:schemeClr val="accent6">
                <a:alpha val="92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64F216DB-4B3A-48E1-A680-0534C5E191CE}"/>
                </a:ext>
              </a:extLst>
            </p:cNvPr>
            <p:cNvSpPr/>
            <p:nvPr/>
          </p:nvSpPr>
          <p:spPr>
            <a:xfrm>
              <a:off x="6477001" y="2663428"/>
              <a:ext cx="1083000" cy="990600"/>
            </a:xfrm>
            <a:prstGeom prst="cube">
              <a:avLst>
                <a:gd name="adj" fmla="val 50512"/>
              </a:avLst>
            </a:prstGeom>
            <a:solidFill>
              <a:schemeClr val="accent1"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6EF6CCF-8FB8-49A2-B7FB-0ED436FB5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500812" y="3187535"/>
              <a:ext cx="529189" cy="462999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F8098D3-39FA-4032-AD3C-2143568F2D11}"/>
              </a:ext>
            </a:extLst>
          </p:cNvPr>
          <p:cNvSpPr txBox="1"/>
          <p:nvPr/>
        </p:nvSpPr>
        <p:spPr>
          <a:xfrm>
            <a:off x="7656014" y="1933601"/>
            <a:ext cx="103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3x3x3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DB1238-9CB9-465F-A91A-5840304B1400}"/>
              </a:ext>
            </a:extLst>
          </p:cNvPr>
          <p:cNvSpPr txBox="1"/>
          <p:nvPr/>
        </p:nvSpPr>
        <p:spPr>
          <a:xfrm>
            <a:off x="1903576" y="2059729"/>
            <a:ext cx="103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7x3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01C063-0337-4BE6-993F-0940C3B740C3}"/>
              </a:ext>
            </a:extLst>
          </p:cNvPr>
          <p:cNvSpPr txBox="1"/>
          <p:nvPr/>
        </p:nvSpPr>
        <p:spPr>
          <a:xfrm>
            <a:off x="491871" y="2059729"/>
            <a:ext cx="61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x32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B62E31-E686-4006-8806-5D6C2C0E8FF9}"/>
              </a:ext>
            </a:extLst>
          </p:cNvPr>
          <p:cNvSpPr txBox="1"/>
          <p:nvPr/>
        </p:nvSpPr>
        <p:spPr>
          <a:xfrm>
            <a:off x="491871" y="3027118"/>
            <a:ext cx="61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x64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DB24DD-6EC7-4A87-8530-6892B5825232}"/>
              </a:ext>
            </a:extLst>
          </p:cNvPr>
          <p:cNvSpPr txBox="1"/>
          <p:nvPr/>
        </p:nvSpPr>
        <p:spPr>
          <a:xfrm>
            <a:off x="407604" y="3870587"/>
            <a:ext cx="69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x128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AA3645-B622-44B5-B69F-3FFD813AF4F6}"/>
              </a:ext>
            </a:extLst>
          </p:cNvPr>
          <p:cNvSpPr txBox="1"/>
          <p:nvPr/>
        </p:nvSpPr>
        <p:spPr>
          <a:xfrm>
            <a:off x="2850720" y="4514145"/>
            <a:ext cx="117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 Linear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C72D4C-6FC9-4CAD-9D05-3A7287B801F2}"/>
              </a:ext>
            </a:extLst>
          </p:cNvPr>
          <p:cNvSpPr txBox="1"/>
          <p:nvPr/>
        </p:nvSpPr>
        <p:spPr>
          <a:xfrm>
            <a:off x="5334000" y="4510465"/>
            <a:ext cx="117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 Linear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5AB422-8867-4AA7-B75D-8BE380D00DEB}"/>
              </a:ext>
            </a:extLst>
          </p:cNvPr>
          <p:cNvSpPr txBox="1"/>
          <p:nvPr/>
        </p:nvSpPr>
        <p:spPr>
          <a:xfrm>
            <a:off x="8313867" y="1641660"/>
            <a:ext cx="61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x32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DD3F44D-B0D3-491D-89D2-8AD66B578CA1}"/>
              </a:ext>
            </a:extLst>
          </p:cNvPr>
          <p:cNvSpPr txBox="1"/>
          <p:nvPr/>
        </p:nvSpPr>
        <p:spPr>
          <a:xfrm>
            <a:off x="8313867" y="2609049"/>
            <a:ext cx="61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x64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600B7A-2F6B-45C5-B973-B9E5DCD7FD49}"/>
              </a:ext>
            </a:extLst>
          </p:cNvPr>
          <p:cNvSpPr txBox="1"/>
          <p:nvPr/>
        </p:nvSpPr>
        <p:spPr>
          <a:xfrm>
            <a:off x="8229600" y="3452518"/>
            <a:ext cx="69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x128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2BB4A4-9C23-475C-AC39-AA21D63CBE90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>
            <a:off x="1455747" y="2348338"/>
            <a:ext cx="0" cy="751402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1830444-FBA0-4242-95DC-7EE98479172F}"/>
              </a:ext>
            </a:extLst>
          </p:cNvPr>
          <p:cNvCxnSpPr/>
          <p:nvPr/>
        </p:nvCxnSpPr>
        <p:spPr>
          <a:xfrm>
            <a:off x="1455747" y="3189915"/>
            <a:ext cx="0" cy="751402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7B86FC-F6D3-40F7-B5D8-A3DCFAA56BD1}"/>
              </a:ext>
            </a:extLst>
          </p:cNvPr>
          <p:cNvCxnSpPr>
            <a:cxnSpLocks/>
            <a:stCxn id="8" idx="2"/>
            <a:endCxn id="40" idx="1"/>
          </p:cNvCxnSpPr>
          <p:nvPr/>
        </p:nvCxnSpPr>
        <p:spPr>
          <a:xfrm>
            <a:off x="7107585" y="2344429"/>
            <a:ext cx="8470" cy="468132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480146B-532F-42F8-8ADF-8F887FB9B76D}"/>
              </a:ext>
            </a:extLst>
          </p:cNvPr>
          <p:cNvCxnSpPr>
            <a:cxnSpLocks/>
          </p:cNvCxnSpPr>
          <p:nvPr/>
        </p:nvCxnSpPr>
        <p:spPr>
          <a:xfrm>
            <a:off x="7111820" y="3356137"/>
            <a:ext cx="8470" cy="468132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371D8E0-BA5C-471B-A4BA-61926E835CD7}"/>
              </a:ext>
            </a:extLst>
          </p:cNvPr>
          <p:cNvCxnSpPr>
            <a:cxnSpLocks/>
          </p:cNvCxnSpPr>
          <p:nvPr/>
        </p:nvCxnSpPr>
        <p:spPr>
          <a:xfrm flipH="1">
            <a:off x="5967469" y="3972971"/>
            <a:ext cx="811440" cy="0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DA63FF5-733A-47EF-B7BB-EEC81DCF7545}"/>
              </a:ext>
            </a:extLst>
          </p:cNvPr>
          <p:cNvCxnSpPr>
            <a:cxnSpLocks/>
          </p:cNvCxnSpPr>
          <p:nvPr/>
        </p:nvCxnSpPr>
        <p:spPr>
          <a:xfrm>
            <a:off x="1828800" y="3890071"/>
            <a:ext cx="1336574" cy="0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67C8A00-52E8-4E18-9186-D3A57F519BFA}"/>
              </a:ext>
            </a:extLst>
          </p:cNvPr>
          <p:cNvCxnSpPr>
            <a:cxnSpLocks/>
          </p:cNvCxnSpPr>
          <p:nvPr/>
        </p:nvCxnSpPr>
        <p:spPr>
          <a:xfrm flipV="1">
            <a:off x="3496245" y="2785461"/>
            <a:ext cx="847155" cy="76200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F859C21-CB8D-4873-99C3-44454547BE55}"/>
              </a:ext>
            </a:extLst>
          </p:cNvPr>
          <p:cNvCxnSpPr>
            <a:cxnSpLocks/>
          </p:cNvCxnSpPr>
          <p:nvPr/>
        </p:nvCxnSpPr>
        <p:spPr>
          <a:xfrm flipV="1">
            <a:off x="3462675" y="3085111"/>
            <a:ext cx="856914" cy="480136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2BD262D-13AF-48F0-8F6F-965273B24715}"/>
              </a:ext>
            </a:extLst>
          </p:cNvPr>
          <p:cNvCxnSpPr>
            <a:cxnSpLocks/>
          </p:cNvCxnSpPr>
          <p:nvPr/>
        </p:nvCxnSpPr>
        <p:spPr>
          <a:xfrm flipV="1">
            <a:off x="3492224" y="3325179"/>
            <a:ext cx="815461" cy="231176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91A1D92-5BE1-424F-911E-ACC9215042BE}"/>
              </a:ext>
            </a:extLst>
          </p:cNvPr>
          <p:cNvCxnSpPr>
            <a:cxnSpLocks/>
          </p:cNvCxnSpPr>
          <p:nvPr/>
        </p:nvCxnSpPr>
        <p:spPr>
          <a:xfrm>
            <a:off x="3515258" y="3547461"/>
            <a:ext cx="792427" cy="17786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B8089B0-EA7F-444B-9DE7-564FD13755F8}"/>
              </a:ext>
            </a:extLst>
          </p:cNvPr>
          <p:cNvCxnSpPr>
            <a:cxnSpLocks/>
          </p:cNvCxnSpPr>
          <p:nvPr/>
        </p:nvCxnSpPr>
        <p:spPr>
          <a:xfrm>
            <a:off x="3473992" y="3556355"/>
            <a:ext cx="833693" cy="258289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E2098E2-FD24-463B-ADAA-403210108D9E}"/>
              </a:ext>
            </a:extLst>
          </p:cNvPr>
          <p:cNvCxnSpPr>
            <a:cxnSpLocks/>
          </p:cNvCxnSpPr>
          <p:nvPr/>
        </p:nvCxnSpPr>
        <p:spPr>
          <a:xfrm>
            <a:off x="3492224" y="3551909"/>
            <a:ext cx="789853" cy="561337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4DB740D-C239-4C92-AC04-48F31087A296}"/>
              </a:ext>
            </a:extLst>
          </p:cNvPr>
          <p:cNvCxnSpPr>
            <a:cxnSpLocks/>
          </p:cNvCxnSpPr>
          <p:nvPr/>
        </p:nvCxnSpPr>
        <p:spPr>
          <a:xfrm>
            <a:off x="3486796" y="3547461"/>
            <a:ext cx="805371" cy="838200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6E99D98-0F47-44F3-98CD-77007E7D870A}"/>
              </a:ext>
            </a:extLst>
          </p:cNvPr>
          <p:cNvCxnSpPr>
            <a:cxnSpLocks/>
          </p:cNvCxnSpPr>
          <p:nvPr/>
        </p:nvCxnSpPr>
        <p:spPr>
          <a:xfrm>
            <a:off x="3486796" y="3544845"/>
            <a:ext cx="780404" cy="1118802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3F57B16-B13E-458C-B316-F4FB1D4F3E98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4977013" y="2712448"/>
            <a:ext cx="659585" cy="98056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98645A4-3A7C-4F27-B5DB-7B744D5CF30B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4977013" y="3014061"/>
            <a:ext cx="659585" cy="678947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D43E9A1-424E-421F-A7DC-8E84F16FAE3F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4939699" y="3269777"/>
            <a:ext cx="696899" cy="423231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EF1E3A6-F457-4906-BEFF-D8570C4E3646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4977013" y="3565247"/>
            <a:ext cx="659585" cy="127761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6DE22BA-0F5B-4B77-8F35-27E84C54A887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4939699" y="3693008"/>
            <a:ext cx="696899" cy="159253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21FB3DE-49F5-4EC6-B099-A8BEB923483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4952195" y="3693008"/>
            <a:ext cx="684403" cy="420238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212A6AA-6F0B-457E-BC02-859C56EB31E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4977013" y="3693008"/>
            <a:ext cx="659585" cy="692653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B814867-AE9C-4DD0-A2F8-E589722D3EA4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4952195" y="3693008"/>
            <a:ext cx="684403" cy="997453"/>
          </a:xfrm>
          <a:prstGeom prst="straightConnector1">
            <a:avLst/>
          </a:prstGeom>
          <a:ln w="127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0C2C5D9-4503-4973-BB87-4948EF0D23DD}"/>
              </a:ext>
            </a:extLst>
          </p:cNvPr>
          <p:cNvCxnSpPr>
            <a:cxnSpLocks/>
          </p:cNvCxnSpPr>
          <p:nvPr/>
        </p:nvCxnSpPr>
        <p:spPr>
          <a:xfrm flipH="1">
            <a:off x="2445000" y="1482893"/>
            <a:ext cx="811440" cy="0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1BA36A5-F976-4F12-8B5C-68B3D423401E}"/>
              </a:ext>
            </a:extLst>
          </p:cNvPr>
          <p:cNvCxnSpPr>
            <a:cxnSpLocks/>
          </p:cNvCxnSpPr>
          <p:nvPr/>
        </p:nvCxnSpPr>
        <p:spPr>
          <a:xfrm flipV="1">
            <a:off x="5829300" y="2338727"/>
            <a:ext cx="817317" cy="12280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 Placeholder 1">
            <a:extLst>
              <a:ext uri="{FF2B5EF4-FFF2-40B4-BE49-F238E27FC236}">
                <a16:creationId xmlns:a16="http://schemas.microsoft.com/office/drawing/2014/main" id="{6CE2FAA8-50FD-406A-95CB-B5A45546ADD6}"/>
              </a:ext>
            </a:extLst>
          </p:cNvPr>
          <p:cNvSpPr txBox="1">
            <a:spLocks/>
          </p:cNvSpPr>
          <p:nvPr/>
        </p:nvSpPr>
        <p:spPr>
          <a:xfrm>
            <a:off x="573769" y="4426747"/>
            <a:ext cx="2011957" cy="3777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E6002E"/>
                </a:solidFill>
              </a:rPr>
              <a:t>2D CNN</a:t>
            </a:r>
          </a:p>
        </p:txBody>
      </p:sp>
      <p:sp>
        <p:nvSpPr>
          <p:cNvPr id="130" name="Text Placeholder 1">
            <a:extLst>
              <a:ext uri="{FF2B5EF4-FFF2-40B4-BE49-F238E27FC236}">
                <a16:creationId xmlns:a16="http://schemas.microsoft.com/office/drawing/2014/main" id="{129136D5-1E7B-4704-9A2A-0E10D95271C8}"/>
              </a:ext>
            </a:extLst>
          </p:cNvPr>
          <p:cNvSpPr txBox="1">
            <a:spLocks/>
          </p:cNvSpPr>
          <p:nvPr/>
        </p:nvSpPr>
        <p:spPr>
          <a:xfrm>
            <a:off x="6400800" y="4374386"/>
            <a:ext cx="2011957" cy="7881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E6002E"/>
                </a:solidFill>
              </a:rPr>
              <a:t>3D CNN </a:t>
            </a:r>
            <a:r>
              <a:rPr lang="en-US" sz="1400" dirty="0">
                <a:solidFill>
                  <a:srgbClr val="E6002E"/>
                </a:solidFill>
              </a:rPr>
              <a:t>(Zhang,2018)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3FCC4BF-491D-4B8A-A276-B242CEA6B0E4}"/>
              </a:ext>
            </a:extLst>
          </p:cNvPr>
          <p:cNvSpPr/>
          <p:nvPr/>
        </p:nvSpPr>
        <p:spPr>
          <a:xfrm>
            <a:off x="3427529" y="954256"/>
            <a:ext cx="137431" cy="1545489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31B7AF42-7A00-4833-AF56-6791B023EF84}"/>
              </a:ext>
            </a:extLst>
          </p:cNvPr>
          <p:cNvSpPr txBox="1">
            <a:spLocks/>
          </p:cNvSpPr>
          <p:nvPr/>
        </p:nvSpPr>
        <p:spPr>
          <a:xfrm>
            <a:off x="838200" y="4769965"/>
            <a:ext cx="6376342" cy="3544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Adam optimizer, Cross Entropy Loss, *with Time Cropping, 20 Subj.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0232931-8CBC-D64F-ADFC-0610A0379C95}"/>
              </a:ext>
            </a:extLst>
          </p:cNvPr>
          <p:cNvCxnSpPr>
            <a:cxnSpLocks/>
          </p:cNvCxnSpPr>
          <p:nvPr/>
        </p:nvCxnSpPr>
        <p:spPr>
          <a:xfrm>
            <a:off x="6400800" y="1276350"/>
            <a:ext cx="301735" cy="488172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39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 animBg="1"/>
      <p:bldP spid="32" grpId="0" animBg="1"/>
      <p:bldP spid="30" grpId="0"/>
      <p:bldP spid="34" grpId="0"/>
      <p:bldP spid="35" grpId="0"/>
      <p:bldP spid="36" grpId="0"/>
      <p:bldP spid="37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129" grpId="0"/>
      <p:bldP spid="130" grpId="0"/>
      <p:bldP spid="83" grpId="0" animBg="1"/>
      <p:bldP spid="83" grpId="1" animBg="1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28A89A-4165-4F0C-8002-18BAC32E82A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53005-EC29-4018-9271-DDBFA4CC975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B7904E-D816-4A4C-BEE2-43D8E9DA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75F701-998D-4FF3-AA1E-8FCA0F395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696520"/>
              </p:ext>
            </p:extLst>
          </p:nvPr>
        </p:nvGraphicFramePr>
        <p:xfrm>
          <a:off x="540000" y="2114550"/>
          <a:ext cx="3117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400">
                  <a:extLst>
                    <a:ext uri="{9D8B030D-6E8A-4147-A177-3AD203B41FA5}">
                      <a16:colId xmlns:a16="http://schemas.microsoft.com/office/drawing/2014/main" val="1604404931"/>
                    </a:ext>
                  </a:extLst>
                </a:gridCol>
                <a:gridCol w="1045200">
                  <a:extLst>
                    <a:ext uri="{9D8B030D-6E8A-4147-A177-3AD203B41FA5}">
                      <a16:colId xmlns:a16="http://schemas.microsoft.com/office/drawing/2014/main" val="3996379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65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3D-CNN cropped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198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3D-CNN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92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2D-CNN cropped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559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2D-CNN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32.2%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46611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B63AD55-6CAA-4CD4-A48A-254FB4808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288059"/>
              </p:ext>
            </p:extLst>
          </p:nvPr>
        </p:nvGraphicFramePr>
        <p:xfrm>
          <a:off x="4724400" y="1515110"/>
          <a:ext cx="304800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526">
                  <a:extLst>
                    <a:ext uri="{9D8B030D-6E8A-4147-A177-3AD203B41FA5}">
                      <a16:colId xmlns:a16="http://schemas.microsoft.com/office/drawing/2014/main" val="1604404931"/>
                    </a:ext>
                  </a:extLst>
                </a:gridCol>
                <a:gridCol w="1069474">
                  <a:extLst>
                    <a:ext uri="{9D8B030D-6E8A-4147-A177-3AD203B41FA5}">
                      <a16:colId xmlns:a16="http://schemas.microsoft.com/office/drawing/2014/main" val="3996379010"/>
                    </a:ext>
                  </a:extLst>
                </a:gridCol>
              </a:tblGrid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655311"/>
                  </a:ext>
                </a:extLst>
              </a:tr>
              <a:tr h="2290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Exec. Left Hand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198257"/>
                  </a:ext>
                </a:extLst>
              </a:tr>
              <a:tr h="2290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Exec. Right Hand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78%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927458"/>
                  </a:ext>
                </a:extLst>
              </a:tr>
              <a:tr h="22905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Imag</a:t>
                      </a:r>
                      <a:r>
                        <a:rPr lang="en-US" sz="1600" dirty="0"/>
                        <a:t>. Left Hand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5599060"/>
                  </a:ext>
                </a:extLst>
              </a:tr>
              <a:tr h="22905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Imag</a:t>
                      </a:r>
                      <a:r>
                        <a:rPr lang="en-US" sz="1600" dirty="0"/>
                        <a:t>. Right Hand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76%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466110"/>
                  </a:ext>
                </a:extLst>
              </a:tr>
              <a:tr h="22905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Exec. Both Hand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80%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055606"/>
                  </a:ext>
                </a:extLst>
              </a:tr>
              <a:tr h="22905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Exec. Both Feet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76%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451939"/>
                  </a:ext>
                </a:extLst>
              </a:tr>
              <a:tr h="22905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Imag</a:t>
                      </a:r>
                      <a:r>
                        <a:rPr lang="en-US" sz="1600" dirty="0"/>
                        <a:t>. Both Hand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76%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6545202"/>
                  </a:ext>
                </a:extLst>
              </a:tr>
              <a:tr h="22905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Imag</a:t>
                      </a:r>
                      <a:r>
                        <a:rPr lang="en-US" sz="1600" dirty="0"/>
                        <a:t>. Both Feet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77%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675463"/>
                  </a:ext>
                </a:extLst>
              </a:tr>
            </a:tbl>
          </a:graphicData>
        </a:graphic>
      </p:graphicFrame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5DC8FB3-F149-4214-88AF-F39591EAA95C}"/>
              </a:ext>
            </a:extLst>
          </p:cNvPr>
          <p:cNvSpPr/>
          <p:nvPr/>
        </p:nvSpPr>
        <p:spPr>
          <a:xfrm>
            <a:off x="3652838" y="1528763"/>
            <a:ext cx="1085850" cy="3305175"/>
          </a:xfrm>
          <a:custGeom>
            <a:avLst/>
            <a:gdLst>
              <a:gd name="connsiteX0" fmla="*/ 4762 w 1085850"/>
              <a:gd name="connsiteY0" fmla="*/ 1233487 h 3305175"/>
              <a:gd name="connsiteX1" fmla="*/ 1085850 w 1085850"/>
              <a:gd name="connsiteY1" fmla="*/ 0 h 3305175"/>
              <a:gd name="connsiteX2" fmla="*/ 1081087 w 1085850"/>
              <a:gd name="connsiteY2" fmla="*/ 3305175 h 3305175"/>
              <a:gd name="connsiteX3" fmla="*/ 0 w 1085850"/>
              <a:gd name="connsiteY3" fmla="*/ 1581150 h 3305175"/>
              <a:gd name="connsiteX4" fmla="*/ 4762 w 1085850"/>
              <a:gd name="connsiteY4" fmla="*/ 1233487 h 330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5850" h="3305175">
                <a:moveTo>
                  <a:pt x="4762" y="1233487"/>
                </a:moveTo>
                <a:lnTo>
                  <a:pt x="1085850" y="0"/>
                </a:lnTo>
                <a:cubicBezTo>
                  <a:pt x="1084262" y="1101725"/>
                  <a:pt x="1082675" y="2203450"/>
                  <a:pt x="1081087" y="3305175"/>
                </a:cubicBezTo>
                <a:lnTo>
                  <a:pt x="0" y="1581150"/>
                </a:lnTo>
                <a:cubicBezTo>
                  <a:pt x="1587" y="1465262"/>
                  <a:pt x="3175" y="1349375"/>
                  <a:pt x="4762" y="1233487"/>
                </a:cubicBezTo>
                <a:close/>
              </a:path>
            </a:pathLst>
          </a:cu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AA2E-C942-4D81-BEC8-BA911798BBF7}"/>
              </a:ext>
            </a:extLst>
          </p:cNvPr>
          <p:cNvSpPr/>
          <p:nvPr/>
        </p:nvSpPr>
        <p:spPr>
          <a:xfrm>
            <a:off x="2743199" y="2752344"/>
            <a:ext cx="758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77.1%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2B10F-94B4-8042-A79B-EF1E1FD9F5A5}"/>
              </a:ext>
            </a:extLst>
          </p:cNvPr>
          <p:cNvSpPr txBox="1"/>
          <p:nvPr/>
        </p:nvSpPr>
        <p:spPr>
          <a:xfrm>
            <a:off x="-544286" y="2013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5128A-EC3B-49F2-94E1-D4F4C26AC2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B7904E-D816-4A4C-BEE2-43D8E9DA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and Future Works </a:t>
            </a:r>
          </a:p>
        </p:txBody>
      </p:sp>
      <p:pic>
        <p:nvPicPr>
          <p:cNvPr id="5" name="Graphic 18">
            <a:extLst>
              <a:ext uri="{FF2B5EF4-FFF2-40B4-BE49-F238E27FC236}">
                <a16:creationId xmlns:a16="http://schemas.microsoft.com/office/drawing/2014/main" id="{ED9DED97-6FBC-4BE8-9CCA-15BD29898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0" b="96970" l="1915" r="98617">
                        <a14:foregroundMark x1="22766" y1="11932" x2="13191" y2="7955"/>
                        <a14:foregroundMark x1="13191" y1="7955" x2="8404" y2="9659"/>
                        <a14:foregroundMark x1="8404" y1="9659" x2="3511" y2="60417"/>
                        <a14:foregroundMark x1="3511" y1="60417" x2="6170" y2="85985"/>
                        <a14:foregroundMark x1="6170" y1="85985" x2="8085" y2="93561"/>
                        <a14:foregroundMark x1="8085" y1="93561" x2="27340" y2="97159"/>
                        <a14:foregroundMark x1="27340" y1="97159" x2="61170" y2="92424"/>
                        <a14:foregroundMark x1="61170" y1="92424" x2="64681" y2="86364"/>
                        <a14:foregroundMark x1="64681" y1="86364" x2="68936" y2="85985"/>
                        <a14:foregroundMark x1="17128" y1="4924" x2="12021" y2="4167"/>
                        <a14:foregroundMark x1="12021" y1="4167" x2="5000" y2="14962"/>
                        <a14:foregroundMark x1="5000" y1="14962" x2="3085" y2="32576"/>
                        <a14:foregroundMark x1="3085" y1="32576" x2="1170" y2="40152"/>
                        <a14:foregroundMark x1="1170" y1="40152" x2="1064" y2="82955"/>
                        <a14:foregroundMark x1="1064" y1="82955" x2="2660" y2="90530"/>
                        <a14:foregroundMark x1="2660" y1="90530" x2="6383" y2="95455"/>
                        <a14:foregroundMark x1="6383" y1="95455" x2="4681" y2="87689"/>
                        <a14:foregroundMark x1="4681" y1="87689" x2="5532" y2="61932"/>
                        <a14:foregroundMark x1="5532" y1="61932" x2="7234" y2="52652"/>
                        <a14:foregroundMark x1="7234" y1="52652" x2="6915" y2="44697"/>
                        <a14:foregroundMark x1="6915" y1="44697" x2="5532" y2="37121"/>
                        <a14:foregroundMark x1="5532" y1="37121" x2="6489" y2="14962"/>
                        <a14:foregroundMark x1="2021" y1="25568" x2="2340" y2="90909"/>
                        <a14:foregroundMark x1="51383" y1="52652" x2="54787" y2="69129"/>
                        <a14:foregroundMark x1="54787" y1="69129" x2="62872" y2="88447"/>
                        <a14:foregroundMark x1="47447" y1="53598" x2="47128" y2="61553"/>
                        <a14:foregroundMark x1="47128" y1="61553" x2="47234" y2="61553"/>
                        <a14:foregroundMark x1="62872" y1="41667" x2="59255" y2="46780"/>
                        <a14:foregroundMark x1="59255" y1="46780" x2="59255" y2="46970"/>
                        <a14:foregroundMark x1="77766" y1="41288" x2="78298" y2="45265"/>
                        <a14:foregroundMark x1="77553" y1="47348" x2="78191" y2="47348"/>
                        <a14:foregroundMark x1="83723" y1="40720" x2="93511" y2="39394"/>
                        <a14:foregroundMark x1="93511" y1="39394" x2="96915" y2="44886"/>
                        <a14:foregroundMark x1="96915" y1="44886" x2="98298" y2="52273"/>
                        <a14:foregroundMark x1="98298" y1="52273" x2="97128" y2="60038"/>
                        <a14:foregroundMark x1="97128" y1="60038" x2="87553" y2="80303"/>
                        <a14:foregroundMark x1="87553" y1="80303" x2="85426" y2="97348"/>
                        <a14:foregroundMark x1="89468" y1="51705" x2="87979" y2="74432"/>
                        <a14:foregroundMark x1="93404" y1="43750" x2="94149" y2="61932"/>
                        <a14:foregroundMark x1="94149" y1="61932" x2="94574" y2="62689"/>
                        <a14:foregroundMark x1="94362" y1="43561" x2="97872" y2="49053"/>
                        <a14:foregroundMark x1="97872" y1="49053" x2="98617" y2="55871"/>
                        <a14:backgroundMark x1="25638" y1="4167" x2="28191" y2="11364"/>
                        <a14:backgroundMark x1="28191" y1="11364" x2="25745" y2="4356"/>
                        <a14:backgroundMark x1="25745" y1="4356" x2="25319" y2="4356"/>
                        <a14:backgroundMark x1="32553" y1="18750" x2="31064" y2="27273"/>
                        <a14:backgroundMark x1="31064" y1="27273" x2="35745" y2="25568"/>
                        <a14:backgroundMark x1="35745" y1="25568" x2="35638" y2="17424"/>
                        <a14:backgroundMark x1="35638" y1="17424" x2="32766" y2="193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282" y="2690197"/>
            <a:ext cx="3498600" cy="1965171"/>
          </a:xfrm>
          <a:prstGeom prst="round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DF7FEF-3BB6-4FE0-9AFD-3E1C63893C0F}"/>
              </a:ext>
            </a:extLst>
          </p:cNvPr>
          <p:cNvSpPr/>
          <p:nvPr/>
        </p:nvSpPr>
        <p:spPr>
          <a:xfrm>
            <a:off x="0" y="1041512"/>
            <a:ext cx="800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Time cropping is improving performance. Better local temporal information (high frequency), in exchange of slowly changing global temporal change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3D-CNN outperforms 2D-CNN due to exploitation of spatial information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19B920-16C4-4D4A-AEE9-B84561BF4B72}"/>
              </a:ext>
            </a:extLst>
          </p:cNvPr>
          <p:cNvSpPr/>
          <p:nvPr/>
        </p:nvSpPr>
        <p:spPr>
          <a:xfrm>
            <a:off x="4343400" y="2765282"/>
            <a:ext cx="4572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dirty="0">
                <a:solidFill>
                  <a:srgbClr val="E6002F"/>
                </a:solidFill>
              </a:rPr>
              <a:t>Future Steps: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Integrate RNN to capture global temporal aspects </a:t>
            </a:r>
            <a:r>
              <a:rPr lang="en-US" sz="1400" dirty="0">
                <a:solidFill>
                  <a:srgbClr val="000000"/>
                </a:solidFill>
              </a:rPr>
              <a:t>(Zhang, 2018)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Using transfer learning to exploit big </a:t>
            </a:r>
            <a:r>
              <a:rPr lang="en-US" dirty="0" err="1">
                <a:solidFill>
                  <a:srgbClr val="000000"/>
                </a:solidFill>
              </a:rPr>
              <a:t>Phisionet</a:t>
            </a:r>
            <a:r>
              <a:rPr lang="en-US" dirty="0">
                <a:solidFill>
                  <a:srgbClr val="000000"/>
                </a:solidFill>
              </a:rPr>
              <a:t> dataset for motor learning experiments with robots.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5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  <p:bldP spid="9" grpId="0" uiExpand="1" build="p" bldLvl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AA2DA766-CE65-48BC-8511-249081462825}"/>
    </a:ext>
  </a:extLst>
</a:theme>
</file>

<file path=ppt/theme/theme2.xml><?xml version="1.0" encoding="utf-8"?>
<a:theme xmlns:a="http://schemas.openxmlformats.org/drawingml/2006/main" name="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D2C55FCA-6C9D-4FD9-BCCB-6B11EC7624E0}"/>
    </a:ext>
  </a:extLst>
</a:theme>
</file>

<file path=ppt/theme/theme3.xml><?xml version="1.0" encoding="utf-8"?>
<a:theme xmlns:a="http://schemas.openxmlformats.org/drawingml/2006/main" name="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A1CF6E08-6A90-4A05-8CF6-C1D6B907E9E4}"/>
    </a:ext>
  </a:extLst>
</a:theme>
</file>

<file path=ppt/theme/theme4.xml><?xml version="1.0" encoding="utf-8"?>
<a:theme xmlns:a="http://schemas.openxmlformats.org/drawingml/2006/main" name="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3585EBC0-9BD4-4B94-BA7E-D99659FFC551}"/>
    </a:ext>
  </a:extLst>
</a:theme>
</file>

<file path=ppt/theme/theme5.xml><?xml version="1.0" encoding="utf-8"?>
<a:theme xmlns:a="http://schemas.openxmlformats.org/drawingml/2006/main" name="1_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3585EBC0-9BD4-4B94-BA7E-D99659FFC551}"/>
    </a:ext>
  </a:extLst>
</a:theme>
</file>

<file path=ppt/theme/theme6.xml><?xml version="1.0" encoding="utf-8"?>
<a:theme xmlns:a="http://schemas.openxmlformats.org/drawingml/2006/main" name="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4EC11675-298F-428E-A9BF-A31917A61436}"/>
    </a:ext>
  </a:extLst>
</a:theme>
</file>

<file path=ppt/theme/theme7.xml><?xml version="1.0" encoding="utf-8"?>
<a:theme xmlns:a="http://schemas.openxmlformats.org/drawingml/2006/main" name="Guidlin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 UBE PPP_169_V3_entw1.pptx" id="{320F5B9C-A90C-49C1-B68C-6D1387B8CC7F}" vid="{537F7234-F006-46B7-8EDD-53C1CCB107B6}"/>
    </a:ext>
  </a:extLst>
</a:theme>
</file>

<file path=ppt/theme/theme8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UniBe_Vorlage_PP_unirot_02112018</Template>
  <TotalTime>621</TotalTime>
  <Words>427</Words>
  <Application>Microsoft Office PowerPoint</Application>
  <PresentationFormat>On-screen Show (16:9)</PresentationFormat>
  <Paragraphs>103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Times</vt:lpstr>
      <vt:lpstr>1</vt:lpstr>
      <vt:lpstr>2</vt:lpstr>
      <vt:lpstr>3</vt:lpstr>
      <vt:lpstr>4</vt:lpstr>
      <vt:lpstr>1_4</vt:lpstr>
      <vt:lpstr>5</vt:lpstr>
      <vt:lpstr>Guidlines</vt:lpstr>
      <vt:lpstr>Deep-learning Your Brain</vt:lpstr>
      <vt:lpstr>Classification of movement execution and imagination using EEG signals</vt:lpstr>
      <vt:lpstr>Why to read your mind? </vt:lpstr>
      <vt:lpstr>How to understand people’s intention?</vt:lpstr>
      <vt:lpstr>Each person, one world</vt:lpstr>
      <vt:lpstr>Prior attempts</vt:lpstr>
      <vt:lpstr>Network structures used</vt:lpstr>
      <vt:lpstr>Results</vt:lpstr>
      <vt:lpstr>Discussion and Future Works 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Deep-learning your intention</dc:title>
  <dc:creator>Joaquín Peñalver de Andrés</dc:creator>
  <cp:lastModifiedBy>Joaquín Peñalver de Andrés</cp:lastModifiedBy>
  <cp:revision>45</cp:revision>
  <cp:lastPrinted>2018-05-01T08:16:01Z</cp:lastPrinted>
  <dcterms:created xsi:type="dcterms:W3CDTF">2019-05-16T14:10:48Z</dcterms:created>
  <dcterms:modified xsi:type="dcterms:W3CDTF">2019-05-21T10:19:03Z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2016-05-19T00:00:00Z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2016-05-19T00:00:00Z</vt:filetime>
  </property>
</Properties>
</file>